
<file path=[Content_Types].xml><?xml version="1.0" encoding="utf-8"?>
<Types xmlns="http://schemas.openxmlformats.org/package/2006/content-types">
  <Default Extension="emf" ContentType="image/x-emf"/>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2" r:id="rId2"/>
  </p:sldMasterIdLst>
  <p:notesMasterIdLst>
    <p:notesMasterId r:id="rId33"/>
  </p:notesMasterIdLst>
  <p:sldIdLst>
    <p:sldId id="256" r:id="rId3"/>
    <p:sldId id="264" r:id="rId4"/>
    <p:sldId id="4630" r:id="rId5"/>
    <p:sldId id="4740" r:id="rId6"/>
    <p:sldId id="257" r:id="rId7"/>
    <p:sldId id="262" r:id="rId8"/>
    <p:sldId id="263" r:id="rId9"/>
    <p:sldId id="4769" r:id="rId10"/>
    <p:sldId id="4768" r:id="rId11"/>
    <p:sldId id="4700" r:id="rId12"/>
    <p:sldId id="4683" r:id="rId13"/>
    <p:sldId id="2102" r:id="rId14"/>
    <p:sldId id="2104" r:id="rId15"/>
    <p:sldId id="4770" r:id="rId16"/>
    <p:sldId id="4772" r:id="rId17"/>
    <p:sldId id="4709" r:id="rId18"/>
    <p:sldId id="4757" r:id="rId19"/>
    <p:sldId id="4623" r:id="rId20"/>
    <p:sldId id="4756" r:id="rId21"/>
    <p:sldId id="4773" r:id="rId22"/>
    <p:sldId id="4698" r:id="rId23"/>
    <p:sldId id="4776" r:id="rId24"/>
    <p:sldId id="4735" r:id="rId25"/>
    <p:sldId id="4778" r:id="rId26"/>
    <p:sldId id="4737" r:id="rId27"/>
    <p:sldId id="4693" r:id="rId28"/>
    <p:sldId id="259" r:id="rId29"/>
    <p:sldId id="261" r:id="rId30"/>
    <p:sldId id="4694" r:id="rId31"/>
    <p:sldId id="469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Levy" initials="ML" lastIdx="1" clrIdx="0">
    <p:extLst>
      <p:ext uri="{19B8F6BF-5375-455C-9EA6-DF929625EA0E}">
        <p15:presenceInfo xmlns:p15="http://schemas.microsoft.com/office/powerpoint/2012/main" userId="S::matthew@nbconsult.co.za::687b95b9-071c-46c3-8399-192c10b763c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2962" autoAdjust="0"/>
  </p:normalViewPr>
  <p:slideViewPr>
    <p:cSldViewPr snapToGrid="0" snapToObjects="1">
      <p:cViewPr varScale="1">
        <p:scale>
          <a:sx n="57" d="100"/>
          <a:sy n="57" d="100"/>
        </p:scale>
        <p:origin x="25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6/11/relationships/changesInfo" Target="changesInfos/changesInfo1.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Levy" userId="687b95b9-071c-46c3-8399-192c10b763c0" providerId="ADAL" clId="{795A48B8-B8AC-4956-8AE5-17A5F31D400E}"/>
    <pc:docChg chg="custSel modSld">
      <pc:chgData name="Matthew Levy" userId="687b95b9-071c-46c3-8399-192c10b763c0" providerId="ADAL" clId="{795A48B8-B8AC-4956-8AE5-17A5F31D400E}" dt="2020-02-17T07:00:20.155" v="49" actId="368"/>
      <pc:docMkLst>
        <pc:docMk/>
      </pc:docMkLst>
      <pc:sldChg chg="modNotes">
        <pc:chgData name="Matthew Levy" userId="687b95b9-071c-46c3-8399-192c10b763c0" providerId="ADAL" clId="{795A48B8-B8AC-4956-8AE5-17A5F31D400E}" dt="2020-02-17T07:00:19.848" v="5" actId="368"/>
        <pc:sldMkLst>
          <pc:docMk/>
          <pc:sldMk cId="3737736050" sldId="257"/>
        </pc:sldMkLst>
      </pc:sldChg>
      <pc:sldChg chg="modNotes">
        <pc:chgData name="Matthew Levy" userId="687b95b9-071c-46c3-8399-192c10b763c0" providerId="ADAL" clId="{795A48B8-B8AC-4956-8AE5-17A5F31D400E}" dt="2020-02-17T07:00:19.858" v="7" actId="368"/>
        <pc:sldMkLst>
          <pc:docMk/>
          <pc:sldMk cId="1013673740" sldId="262"/>
        </pc:sldMkLst>
      </pc:sldChg>
      <pc:sldChg chg="modNotes">
        <pc:chgData name="Matthew Levy" userId="687b95b9-071c-46c3-8399-192c10b763c0" providerId="ADAL" clId="{795A48B8-B8AC-4956-8AE5-17A5F31D400E}" dt="2020-02-17T07:00:19.870" v="9" actId="368"/>
        <pc:sldMkLst>
          <pc:docMk/>
          <pc:sldMk cId="3752123055" sldId="263"/>
        </pc:sldMkLst>
      </pc:sldChg>
      <pc:sldChg chg="modNotes">
        <pc:chgData name="Matthew Levy" userId="687b95b9-071c-46c3-8399-192c10b763c0" providerId="ADAL" clId="{795A48B8-B8AC-4956-8AE5-17A5F31D400E}" dt="2020-02-17T07:00:19.937" v="19" actId="368"/>
        <pc:sldMkLst>
          <pc:docMk/>
          <pc:sldMk cId="2905323723" sldId="2102"/>
        </pc:sldMkLst>
      </pc:sldChg>
      <pc:sldChg chg="modNotes">
        <pc:chgData name="Matthew Levy" userId="687b95b9-071c-46c3-8399-192c10b763c0" providerId="ADAL" clId="{795A48B8-B8AC-4956-8AE5-17A5F31D400E}" dt="2020-02-17T07:00:19.951" v="21" actId="368"/>
        <pc:sldMkLst>
          <pc:docMk/>
          <pc:sldMk cId="4183512348" sldId="2104"/>
        </pc:sldMkLst>
      </pc:sldChg>
      <pc:sldChg chg="modNotes">
        <pc:chgData name="Matthew Levy" userId="687b95b9-071c-46c3-8399-192c10b763c0" providerId="ADAL" clId="{795A48B8-B8AC-4956-8AE5-17A5F31D400E}" dt="2020-02-17T07:00:20.014" v="29" actId="368"/>
        <pc:sldMkLst>
          <pc:docMk/>
          <pc:sldMk cId="599499488" sldId="4623"/>
        </pc:sldMkLst>
      </pc:sldChg>
      <pc:sldChg chg="modNotes">
        <pc:chgData name="Matthew Levy" userId="687b95b9-071c-46c3-8399-192c10b763c0" providerId="ADAL" clId="{795A48B8-B8AC-4956-8AE5-17A5F31D400E}" dt="2020-02-17T07:00:19.820" v="1" actId="368"/>
        <pc:sldMkLst>
          <pc:docMk/>
          <pc:sldMk cId="1689885476" sldId="4630"/>
        </pc:sldMkLst>
      </pc:sldChg>
      <pc:sldChg chg="modNotes">
        <pc:chgData name="Matthew Levy" userId="687b95b9-071c-46c3-8399-192c10b763c0" providerId="ADAL" clId="{795A48B8-B8AC-4956-8AE5-17A5F31D400E}" dt="2020-02-17T07:00:19.923" v="17" actId="368"/>
        <pc:sldMkLst>
          <pc:docMk/>
          <pc:sldMk cId="394135739" sldId="4683"/>
        </pc:sldMkLst>
      </pc:sldChg>
      <pc:sldChg chg="modNotes">
        <pc:chgData name="Matthew Levy" userId="687b95b9-071c-46c3-8399-192c10b763c0" providerId="ADAL" clId="{795A48B8-B8AC-4956-8AE5-17A5F31D400E}" dt="2020-02-17T07:00:20.125" v="45" actId="368"/>
        <pc:sldMkLst>
          <pc:docMk/>
          <pc:sldMk cId="2432095038" sldId="4693"/>
        </pc:sldMkLst>
      </pc:sldChg>
      <pc:sldChg chg="modNotes">
        <pc:chgData name="Matthew Levy" userId="687b95b9-071c-46c3-8399-192c10b763c0" providerId="ADAL" clId="{795A48B8-B8AC-4956-8AE5-17A5F31D400E}" dt="2020-02-17T07:00:20.141" v="47" actId="368"/>
        <pc:sldMkLst>
          <pc:docMk/>
          <pc:sldMk cId="1272727582" sldId="4694"/>
        </pc:sldMkLst>
      </pc:sldChg>
      <pc:sldChg chg="modNotes">
        <pc:chgData name="Matthew Levy" userId="687b95b9-071c-46c3-8399-192c10b763c0" providerId="ADAL" clId="{795A48B8-B8AC-4956-8AE5-17A5F31D400E}" dt="2020-02-17T07:00:20.155" v="49" actId="368"/>
        <pc:sldMkLst>
          <pc:docMk/>
          <pc:sldMk cId="3224478861" sldId="4695"/>
        </pc:sldMkLst>
      </pc:sldChg>
      <pc:sldChg chg="modNotes">
        <pc:chgData name="Matthew Levy" userId="687b95b9-071c-46c3-8399-192c10b763c0" providerId="ADAL" clId="{795A48B8-B8AC-4956-8AE5-17A5F31D400E}" dt="2020-02-17T07:00:20.055" v="35" actId="368"/>
        <pc:sldMkLst>
          <pc:docMk/>
          <pc:sldMk cId="791998240" sldId="4698"/>
        </pc:sldMkLst>
      </pc:sldChg>
      <pc:sldChg chg="modNotes">
        <pc:chgData name="Matthew Levy" userId="687b95b9-071c-46c3-8399-192c10b763c0" providerId="ADAL" clId="{795A48B8-B8AC-4956-8AE5-17A5F31D400E}" dt="2020-02-17T07:00:19.909" v="15" actId="368"/>
        <pc:sldMkLst>
          <pc:docMk/>
          <pc:sldMk cId="3368091471" sldId="4700"/>
        </pc:sldMkLst>
      </pc:sldChg>
      <pc:sldChg chg="modNotes">
        <pc:chgData name="Matthew Levy" userId="687b95b9-071c-46c3-8399-192c10b763c0" providerId="ADAL" clId="{795A48B8-B8AC-4956-8AE5-17A5F31D400E}" dt="2020-02-17T07:00:19.986" v="25" actId="368"/>
        <pc:sldMkLst>
          <pc:docMk/>
          <pc:sldMk cId="1073387656" sldId="4709"/>
        </pc:sldMkLst>
      </pc:sldChg>
      <pc:sldChg chg="modNotes">
        <pc:chgData name="Matthew Levy" userId="687b95b9-071c-46c3-8399-192c10b763c0" providerId="ADAL" clId="{795A48B8-B8AC-4956-8AE5-17A5F31D400E}" dt="2020-02-17T07:00:20.083" v="39" actId="368"/>
        <pc:sldMkLst>
          <pc:docMk/>
          <pc:sldMk cId="3644116478" sldId="4735"/>
        </pc:sldMkLst>
      </pc:sldChg>
      <pc:sldChg chg="modNotes">
        <pc:chgData name="Matthew Levy" userId="687b95b9-071c-46c3-8399-192c10b763c0" providerId="ADAL" clId="{795A48B8-B8AC-4956-8AE5-17A5F31D400E}" dt="2020-02-17T07:00:20.111" v="43" actId="368"/>
        <pc:sldMkLst>
          <pc:docMk/>
          <pc:sldMk cId="1366540881" sldId="4737"/>
        </pc:sldMkLst>
      </pc:sldChg>
      <pc:sldChg chg="modNotes">
        <pc:chgData name="Matthew Levy" userId="687b95b9-071c-46c3-8399-192c10b763c0" providerId="ADAL" clId="{795A48B8-B8AC-4956-8AE5-17A5F31D400E}" dt="2020-02-17T07:00:19.834" v="3" actId="368"/>
        <pc:sldMkLst>
          <pc:docMk/>
          <pc:sldMk cId="1888680407" sldId="4740"/>
        </pc:sldMkLst>
      </pc:sldChg>
      <pc:sldChg chg="modNotes">
        <pc:chgData name="Matthew Levy" userId="687b95b9-071c-46c3-8399-192c10b763c0" providerId="ADAL" clId="{795A48B8-B8AC-4956-8AE5-17A5F31D400E}" dt="2020-02-17T07:00:20.028" v="31" actId="368"/>
        <pc:sldMkLst>
          <pc:docMk/>
          <pc:sldMk cId="3787692544" sldId="4756"/>
        </pc:sldMkLst>
      </pc:sldChg>
      <pc:sldChg chg="modNotes">
        <pc:chgData name="Matthew Levy" userId="687b95b9-071c-46c3-8399-192c10b763c0" providerId="ADAL" clId="{795A48B8-B8AC-4956-8AE5-17A5F31D400E}" dt="2020-02-17T07:00:20" v="27" actId="368"/>
        <pc:sldMkLst>
          <pc:docMk/>
          <pc:sldMk cId="2839972531" sldId="4757"/>
        </pc:sldMkLst>
      </pc:sldChg>
      <pc:sldChg chg="modNotes">
        <pc:chgData name="Matthew Levy" userId="687b95b9-071c-46c3-8399-192c10b763c0" providerId="ADAL" clId="{795A48B8-B8AC-4956-8AE5-17A5F31D400E}" dt="2020-02-17T07:00:19.893" v="13" actId="368"/>
        <pc:sldMkLst>
          <pc:docMk/>
          <pc:sldMk cId="3218550748" sldId="4768"/>
        </pc:sldMkLst>
      </pc:sldChg>
      <pc:sldChg chg="modNotes">
        <pc:chgData name="Matthew Levy" userId="687b95b9-071c-46c3-8399-192c10b763c0" providerId="ADAL" clId="{795A48B8-B8AC-4956-8AE5-17A5F31D400E}" dt="2020-02-17T07:00:19.879" v="11" actId="368"/>
        <pc:sldMkLst>
          <pc:docMk/>
          <pc:sldMk cId="3209951049" sldId="4769"/>
        </pc:sldMkLst>
      </pc:sldChg>
      <pc:sldChg chg="modNotes">
        <pc:chgData name="Matthew Levy" userId="687b95b9-071c-46c3-8399-192c10b763c0" providerId="ADAL" clId="{795A48B8-B8AC-4956-8AE5-17A5F31D400E}" dt="2020-02-17T07:00:19.965" v="23" actId="368"/>
        <pc:sldMkLst>
          <pc:docMk/>
          <pc:sldMk cId="3430572102" sldId="4770"/>
        </pc:sldMkLst>
      </pc:sldChg>
      <pc:sldChg chg="modNotes">
        <pc:chgData name="Matthew Levy" userId="687b95b9-071c-46c3-8399-192c10b763c0" providerId="ADAL" clId="{795A48B8-B8AC-4956-8AE5-17A5F31D400E}" dt="2020-02-17T07:00:20.042" v="33" actId="368"/>
        <pc:sldMkLst>
          <pc:docMk/>
          <pc:sldMk cId="764835386" sldId="4773"/>
        </pc:sldMkLst>
      </pc:sldChg>
      <pc:sldChg chg="modNotes">
        <pc:chgData name="Matthew Levy" userId="687b95b9-071c-46c3-8399-192c10b763c0" providerId="ADAL" clId="{795A48B8-B8AC-4956-8AE5-17A5F31D400E}" dt="2020-02-17T07:00:20.070" v="37" actId="368"/>
        <pc:sldMkLst>
          <pc:docMk/>
          <pc:sldMk cId="990959151" sldId="4776"/>
        </pc:sldMkLst>
      </pc:sldChg>
      <pc:sldChg chg="modNotes">
        <pc:chgData name="Matthew Levy" userId="687b95b9-071c-46c3-8399-192c10b763c0" providerId="ADAL" clId="{795A48B8-B8AC-4956-8AE5-17A5F31D400E}" dt="2020-02-17T07:00:20.098" v="41" actId="368"/>
        <pc:sldMkLst>
          <pc:docMk/>
          <pc:sldMk cId="1866903007" sldId="4778"/>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A33332-2B57-4C56-9CCC-A86AD5FFA98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6C0156D-67B0-465F-9CC8-C47199E51F67}">
      <dgm:prSet/>
      <dgm:spPr/>
      <dgm:t>
        <a:bodyPr/>
        <a:lstStyle/>
        <a:p>
          <a:r>
            <a:rPr lang="en-ZA" b="1" dirty="0"/>
            <a:t>Resource type</a:t>
          </a:r>
          <a:endParaRPr lang="en-US" dirty="0"/>
        </a:p>
      </dgm:t>
    </dgm:pt>
    <dgm:pt modelId="{0E4798B5-9C68-4E57-9D27-4C1B17373B4D}" type="parTrans" cxnId="{1D3AC70E-B3B6-4255-B70F-172AB2BE48AD}">
      <dgm:prSet/>
      <dgm:spPr/>
      <dgm:t>
        <a:bodyPr/>
        <a:lstStyle/>
        <a:p>
          <a:endParaRPr lang="en-US"/>
        </a:p>
      </dgm:t>
    </dgm:pt>
    <dgm:pt modelId="{9E6457C6-ACF6-4480-A7A8-A103074BCEFF}" type="sibTrans" cxnId="{1D3AC70E-B3B6-4255-B70F-172AB2BE48AD}">
      <dgm:prSet/>
      <dgm:spPr/>
      <dgm:t>
        <a:bodyPr/>
        <a:lstStyle/>
        <a:p>
          <a:endParaRPr lang="en-US"/>
        </a:p>
      </dgm:t>
    </dgm:pt>
    <dgm:pt modelId="{3472D09B-BB97-4185-A18F-B99EDA2CDC97}">
      <dgm:prSet/>
      <dgm:spPr/>
      <dgm:t>
        <a:bodyPr/>
        <a:lstStyle/>
        <a:p>
          <a:r>
            <a:rPr lang="en-ZA" dirty="0"/>
            <a:t>Units and Rate depend on Resource Type</a:t>
          </a:r>
          <a:endParaRPr lang="en-US" dirty="0"/>
        </a:p>
      </dgm:t>
    </dgm:pt>
    <dgm:pt modelId="{4B28B40B-6D7F-4776-B480-CB4DCA52CBDD}" type="parTrans" cxnId="{C050F4B7-A715-4990-983B-C18CFDE29A06}">
      <dgm:prSet/>
      <dgm:spPr/>
      <dgm:t>
        <a:bodyPr/>
        <a:lstStyle/>
        <a:p>
          <a:endParaRPr lang="en-US"/>
        </a:p>
      </dgm:t>
    </dgm:pt>
    <dgm:pt modelId="{2FEF1EC0-87CA-4BCF-B7BE-95B5E98326D0}" type="sibTrans" cxnId="{C050F4B7-A715-4990-983B-C18CFDE29A06}">
      <dgm:prSet/>
      <dgm:spPr/>
      <dgm:t>
        <a:bodyPr/>
        <a:lstStyle/>
        <a:p>
          <a:endParaRPr lang="en-US"/>
        </a:p>
      </dgm:t>
    </dgm:pt>
    <dgm:pt modelId="{3C209F35-BAB7-4668-8C1D-0422D7122575}">
      <dgm:prSet/>
      <dgm:spPr/>
      <dgm:t>
        <a:bodyPr/>
        <a:lstStyle/>
        <a:p>
          <a:r>
            <a:rPr lang="en-ZA" b="1" dirty="0"/>
            <a:t>Services</a:t>
          </a:r>
          <a:endParaRPr lang="en-US" dirty="0"/>
        </a:p>
      </dgm:t>
    </dgm:pt>
    <dgm:pt modelId="{9AEDE96F-69AC-4DD7-B6C9-A58D182D18FD}" type="parTrans" cxnId="{46FFD1FA-4864-4506-B09A-6AD99ECA86D7}">
      <dgm:prSet/>
      <dgm:spPr/>
      <dgm:t>
        <a:bodyPr/>
        <a:lstStyle/>
        <a:p>
          <a:endParaRPr lang="en-US"/>
        </a:p>
      </dgm:t>
    </dgm:pt>
    <dgm:pt modelId="{1EF0DA91-988D-41F1-8639-C45B49734B7D}" type="sibTrans" cxnId="{46FFD1FA-4864-4506-B09A-6AD99ECA86D7}">
      <dgm:prSet/>
      <dgm:spPr/>
      <dgm:t>
        <a:bodyPr/>
        <a:lstStyle/>
        <a:p>
          <a:endParaRPr lang="en-US"/>
        </a:p>
      </dgm:t>
    </dgm:pt>
    <dgm:pt modelId="{85AAAE3C-6EAA-4CC6-B4E4-DEFFF40415C7}">
      <dgm:prSet/>
      <dgm:spPr/>
      <dgm:t>
        <a:bodyPr/>
        <a:lstStyle/>
        <a:p>
          <a:r>
            <a:rPr lang="en-ZA" dirty="0"/>
            <a:t>First-party rates vs third-party rates</a:t>
          </a:r>
          <a:endParaRPr lang="en-US" dirty="0"/>
        </a:p>
      </dgm:t>
    </dgm:pt>
    <dgm:pt modelId="{B262728C-8662-455C-8F20-DA5AE5111038}" type="parTrans" cxnId="{24DAB0D7-7B3C-47D8-BF66-DFDE20739CDB}">
      <dgm:prSet/>
      <dgm:spPr/>
      <dgm:t>
        <a:bodyPr/>
        <a:lstStyle/>
        <a:p>
          <a:endParaRPr lang="en-US"/>
        </a:p>
      </dgm:t>
    </dgm:pt>
    <dgm:pt modelId="{DB45A1A4-2E19-4FA1-A2C2-1944503A47DB}" type="sibTrans" cxnId="{24DAB0D7-7B3C-47D8-BF66-DFDE20739CDB}">
      <dgm:prSet/>
      <dgm:spPr/>
      <dgm:t>
        <a:bodyPr/>
        <a:lstStyle/>
        <a:p>
          <a:endParaRPr lang="en-US"/>
        </a:p>
      </dgm:t>
    </dgm:pt>
    <dgm:pt modelId="{1A8BEC69-EA4F-404A-913C-5931A85FE0CF}">
      <dgm:prSet/>
      <dgm:spPr/>
      <dgm:t>
        <a:bodyPr/>
        <a:lstStyle/>
        <a:p>
          <a:r>
            <a:rPr lang="en-ZA" b="1"/>
            <a:t>Location</a:t>
          </a:r>
          <a:endParaRPr lang="en-US"/>
        </a:p>
      </dgm:t>
    </dgm:pt>
    <dgm:pt modelId="{8A8301D7-F03C-440E-AAE1-72527BFAC8D1}" type="parTrans" cxnId="{9341D808-F82E-4C45-A3C7-3B44E83142FD}">
      <dgm:prSet/>
      <dgm:spPr/>
      <dgm:t>
        <a:bodyPr/>
        <a:lstStyle/>
        <a:p>
          <a:endParaRPr lang="en-US"/>
        </a:p>
      </dgm:t>
    </dgm:pt>
    <dgm:pt modelId="{D8B0360C-A3F6-4E25-893D-43931D237706}" type="sibTrans" cxnId="{9341D808-F82E-4C45-A3C7-3B44E83142FD}">
      <dgm:prSet/>
      <dgm:spPr/>
      <dgm:t>
        <a:bodyPr/>
        <a:lstStyle/>
        <a:p>
          <a:endParaRPr lang="en-US"/>
        </a:p>
      </dgm:t>
    </dgm:pt>
    <dgm:pt modelId="{D2619F99-BF2A-4864-B94D-9B914047FC3C}">
      <dgm:prSet/>
      <dgm:spPr/>
      <dgm:t>
        <a:bodyPr/>
        <a:lstStyle/>
        <a:p>
          <a:r>
            <a:rPr lang="en-GB" dirty="0"/>
            <a:t>Popularity, demand, and local infrastructure costs</a:t>
          </a:r>
          <a:endParaRPr lang="en-US" dirty="0"/>
        </a:p>
      </dgm:t>
    </dgm:pt>
    <dgm:pt modelId="{B620782D-28E7-4550-83DC-DC82E7E50F12}" type="parTrans" cxnId="{74EE9431-B724-41C2-A6ED-87D8D8DA471D}">
      <dgm:prSet/>
      <dgm:spPr/>
      <dgm:t>
        <a:bodyPr/>
        <a:lstStyle/>
        <a:p>
          <a:endParaRPr lang="en-US"/>
        </a:p>
      </dgm:t>
    </dgm:pt>
    <dgm:pt modelId="{68765E73-CA1A-44C7-A547-6C4DCF4BC3CE}" type="sibTrans" cxnId="{74EE9431-B724-41C2-A6ED-87D8D8DA471D}">
      <dgm:prSet/>
      <dgm:spPr/>
      <dgm:t>
        <a:bodyPr/>
        <a:lstStyle/>
        <a:p>
          <a:endParaRPr lang="en-US"/>
        </a:p>
      </dgm:t>
    </dgm:pt>
    <dgm:pt modelId="{6DEAC1F8-DE48-4006-AD9F-3B9ADC8B383A}">
      <dgm:prSet/>
      <dgm:spPr/>
      <dgm:t>
        <a:bodyPr/>
        <a:lstStyle/>
        <a:p>
          <a:r>
            <a:rPr lang="en-GB" b="1"/>
            <a:t>Billing</a:t>
          </a:r>
          <a:r>
            <a:rPr lang="en-GB"/>
            <a:t> </a:t>
          </a:r>
          <a:r>
            <a:rPr lang="en-GB" b="1"/>
            <a:t>Zones</a:t>
          </a:r>
          <a:endParaRPr lang="en-US"/>
        </a:p>
      </dgm:t>
    </dgm:pt>
    <dgm:pt modelId="{1B220D88-CA09-4593-B5E8-EBE1ABE02B0B}" type="parTrans" cxnId="{F5965EEC-B2CD-4B2A-9B9A-29544BF6B1D2}">
      <dgm:prSet/>
      <dgm:spPr/>
      <dgm:t>
        <a:bodyPr/>
        <a:lstStyle/>
        <a:p>
          <a:endParaRPr lang="en-US"/>
        </a:p>
      </dgm:t>
    </dgm:pt>
    <dgm:pt modelId="{A7B0EF96-A260-4110-B061-A1C17FC8D967}" type="sibTrans" cxnId="{F5965EEC-B2CD-4B2A-9B9A-29544BF6B1D2}">
      <dgm:prSet/>
      <dgm:spPr/>
      <dgm:t>
        <a:bodyPr/>
        <a:lstStyle/>
        <a:p>
          <a:endParaRPr lang="en-US"/>
        </a:p>
      </dgm:t>
    </dgm:pt>
    <dgm:pt modelId="{6DA549B3-71AD-4DF7-9398-6C39965534FA}">
      <dgm:prSet/>
      <dgm:spPr/>
      <dgm:t>
        <a:bodyPr/>
        <a:lstStyle/>
        <a:p>
          <a:r>
            <a:rPr lang="en-GB"/>
            <a:t>Geographical grouping</a:t>
          </a:r>
          <a:endParaRPr lang="en-US"/>
        </a:p>
      </dgm:t>
    </dgm:pt>
    <dgm:pt modelId="{F370EFD0-C75D-457E-B3E4-EEC2300D8B30}" type="parTrans" cxnId="{076709E9-0300-42F1-A760-E56CE837D39D}">
      <dgm:prSet/>
      <dgm:spPr/>
      <dgm:t>
        <a:bodyPr/>
        <a:lstStyle/>
        <a:p>
          <a:endParaRPr lang="en-US"/>
        </a:p>
      </dgm:t>
    </dgm:pt>
    <dgm:pt modelId="{77F46245-57D2-446D-A93A-B1F7223BCB18}" type="sibTrans" cxnId="{076709E9-0300-42F1-A760-E56CE837D39D}">
      <dgm:prSet/>
      <dgm:spPr/>
      <dgm:t>
        <a:bodyPr/>
        <a:lstStyle/>
        <a:p>
          <a:endParaRPr lang="en-US"/>
        </a:p>
      </dgm:t>
    </dgm:pt>
    <dgm:pt modelId="{76AA25E9-936A-400D-AB01-AF2A72491318}" type="pres">
      <dgm:prSet presAssocID="{A9A33332-2B57-4C56-9CCC-A86AD5FFA98D}" presName="root" presStyleCnt="0">
        <dgm:presLayoutVars>
          <dgm:dir/>
          <dgm:resizeHandles val="exact"/>
        </dgm:presLayoutVars>
      </dgm:prSet>
      <dgm:spPr/>
    </dgm:pt>
    <dgm:pt modelId="{C1649DBF-B297-48C7-935E-1D75193000BE}" type="pres">
      <dgm:prSet presAssocID="{06C0156D-67B0-465F-9CC8-C47199E51F67}" presName="compNode" presStyleCnt="0"/>
      <dgm:spPr/>
    </dgm:pt>
    <dgm:pt modelId="{BFC2E96D-ACEE-4F5D-951B-F39BB98157D7}" type="pres">
      <dgm:prSet presAssocID="{06C0156D-67B0-465F-9CC8-C47199E51F67}" presName="bgRect" presStyleLbl="bgShp" presStyleIdx="0" presStyleCnt="4"/>
      <dgm:spPr/>
    </dgm:pt>
    <dgm:pt modelId="{4F085CFD-27A9-4090-93D4-23D5C2ED08E3}" type="pres">
      <dgm:prSet presAssocID="{06C0156D-67B0-465F-9CC8-C47199E51F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x"/>
        </a:ext>
      </dgm:extLst>
    </dgm:pt>
    <dgm:pt modelId="{70C4F527-421C-4253-8261-CFC631ACAF0B}" type="pres">
      <dgm:prSet presAssocID="{06C0156D-67B0-465F-9CC8-C47199E51F67}" presName="spaceRect" presStyleCnt="0"/>
      <dgm:spPr/>
    </dgm:pt>
    <dgm:pt modelId="{2BA595E3-4BFA-49DC-B5E4-D525DCD1AD3F}" type="pres">
      <dgm:prSet presAssocID="{06C0156D-67B0-465F-9CC8-C47199E51F67}" presName="parTx" presStyleLbl="revTx" presStyleIdx="0" presStyleCnt="8">
        <dgm:presLayoutVars>
          <dgm:chMax val="0"/>
          <dgm:chPref val="0"/>
        </dgm:presLayoutVars>
      </dgm:prSet>
      <dgm:spPr/>
    </dgm:pt>
    <dgm:pt modelId="{BDF27D37-9D82-4A3E-B535-3024C6AD3D17}" type="pres">
      <dgm:prSet presAssocID="{06C0156D-67B0-465F-9CC8-C47199E51F67}" presName="desTx" presStyleLbl="revTx" presStyleIdx="1" presStyleCnt="8">
        <dgm:presLayoutVars/>
      </dgm:prSet>
      <dgm:spPr/>
    </dgm:pt>
    <dgm:pt modelId="{5CFA28BF-B31D-4EAD-B3D6-7B0C7A414DE3}" type="pres">
      <dgm:prSet presAssocID="{9E6457C6-ACF6-4480-A7A8-A103074BCEFF}" presName="sibTrans" presStyleCnt="0"/>
      <dgm:spPr/>
    </dgm:pt>
    <dgm:pt modelId="{4B368A26-943E-4889-AFF2-7BD2CB94F9AD}" type="pres">
      <dgm:prSet presAssocID="{3C209F35-BAB7-4668-8C1D-0422D7122575}" presName="compNode" presStyleCnt="0"/>
      <dgm:spPr/>
    </dgm:pt>
    <dgm:pt modelId="{AE0C335C-ADF5-4236-9503-326CD06E7722}" type="pres">
      <dgm:prSet presAssocID="{3C209F35-BAB7-4668-8C1D-0422D7122575}" presName="bgRect" presStyleLbl="bgShp" presStyleIdx="1" presStyleCnt="4"/>
      <dgm:spPr/>
    </dgm:pt>
    <dgm:pt modelId="{3AB0BB42-D1A0-45B8-AD36-5BE8D863F921}" type="pres">
      <dgm:prSet presAssocID="{3C209F35-BAB7-4668-8C1D-0422D712257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224FA442-455E-4751-ABDF-968AE916AB7D}" type="pres">
      <dgm:prSet presAssocID="{3C209F35-BAB7-4668-8C1D-0422D7122575}" presName="spaceRect" presStyleCnt="0"/>
      <dgm:spPr/>
    </dgm:pt>
    <dgm:pt modelId="{D16E3369-0921-44E8-9F12-13645E905013}" type="pres">
      <dgm:prSet presAssocID="{3C209F35-BAB7-4668-8C1D-0422D7122575}" presName="parTx" presStyleLbl="revTx" presStyleIdx="2" presStyleCnt="8">
        <dgm:presLayoutVars>
          <dgm:chMax val="0"/>
          <dgm:chPref val="0"/>
        </dgm:presLayoutVars>
      </dgm:prSet>
      <dgm:spPr/>
    </dgm:pt>
    <dgm:pt modelId="{353029F5-5EAB-42BE-A938-F1DE3D520B3B}" type="pres">
      <dgm:prSet presAssocID="{3C209F35-BAB7-4668-8C1D-0422D7122575}" presName="desTx" presStyleLbl="revTx" presStyleIdx="3" presStyleCnt="8">
        <dgm:presLayoutVars/>
      </dgm:prSet>
      <dgm:spPr/>
    </dgm:pt>
    <dgm:pt modelId="{5FC5F74E-951A-4C0A-B9E4-E64A1501EE51}" type="pres">
      <dgm:prSet presAssocID="{1EF0DA91-988D-41F1-8639-C45B49734B7D}" presName="sibTrans" presStyleCnt="0"/>
      <dgm:spPr/>
    </dgm:pt>
    <dgm:pt modelId="{2ADFDFD8-F247-46DE-9A6A-DA230185907A}" type="pres">
      <dgm:prSet presAssocID="{1A8BEC69-EA4F-404A-913C-5931A85FE0CF}" presName="compNode" presStyleCnt="0"/>
      <dgm:spPr/>
    </dgm:pt>
    <dgm:pt modelId="{B4FB2ACE-0497-44FD-8797-103335589C70}" type="pres">
      <dgm:prSet presAssocID="{1A8BEC69-EA4F-404A-913C-5931A85FE0CF}" presName="bgRect" presStyleLbl="bgShp" presStyleIdx="2" presStyleCnt="4"/>
      <dgm:spPr/>
    </dgm:pt>
    <dgm:pt modelId="{8BF06B78-D204-4382-8E10-EA4A8D9A9F73}" type="pres">
      <dgm:prSet presAssocID="{1A8BEC69-EA4F-404A-913C-5931A85FE0CF}"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frica"/>
        </a:ext>
      </dgm:extLst>
    </dgm:pt>
    <dgm:pt modelId="{3247C0D3-ECB2-4819-816B-BAD59F316934}" type="pres">
      <dgm:prSet presAssocID="{1A8BEC69-EA4F-404A-913C-5931A85FE0CF}" presName="spaceRect" presStyleCnt="0"/>
      <dgm:spPr/>
    </dgm:pt>
    <dgm:pt modelId="{03BB202C-8DEA-44DD-B0D9-3E98F6821D64}" type="pres">
      <dgm:prSet presAssocID="{1A8BEC69-EA4F-404A-913C-5931A85FE0CF}" presName="parTx" presStyleLbl="revTx" presStyleIdx="4" presStyleCnt="8">
        <dgm:presLayoutVars>
          <dgm:chMax val="0"/>
          <dgm:chPref val="0"/>
        </dgm:presLayoutVars>
      </dgm:prSet>
      <dgm:spPr/>
    </dgm:pt>
    <dgm:pt modelId="{883952D9-AF22-4884-AC31-77E50C63240A}" type="pres">
      <dgm:prSet presAssocID="{1A8BEC69-EA4F-404A-913C-5931A85FE0CF}" presName="desTx" presStyleLbl="revTx" presStyleIdx="5" presStyleCnt="8">
        <dgm:presLayoutVars/>
      </dgm:prSet>
      <dgm:spPr/>
    </dgm:pt>
    <dgm:pt modelId="{1D531AF0-24D7-4E1B-83F7-FB97E36A7B6D}" type="pres">
      <dgm:prSet presAssocID="{D8B0360C-A3F6-4E25-893D-43931D237706}" presName="sibTrans" presStyleCnt="0"/>
      <dgm:spPr/>
    </dgm:pt>
    <dgm:pt modelId="{3C36120D-DBFD-435E-8FE4-24CE7ADC75CF}" type="pres">
      <dgm:prSet presAssocID="{6DEAC1F8-DE48-4006-AD9F-3B9ADC8B383A}" presName="compNode" presStyleCnt="0"/>
      <dgm:spPr/>
    </dgm:pt>
    <dgm:pt modelId="{AD10CA36-0742-4229-A2EE-803F471AC02D}" type="pres">
      <dgm:prSet presAssocID="{6DEAC1F8-DE48-4006-AD9F-3B9ADC8B383A}" presName="bgRect" presStyleLbl="bgShp" presStyleIdx="3" presStyleCnt="4"/>
      <dgm:spPr/>
    </dgm:pt>
    <dgm:pt modelId="{251F0005-81C8-49B2-A66E-375F69DB4DC4}" type="pres">
      <dgm:prSet presAssocID="{6DEAC1F8-DE48-4006-AD9F-3B9ADC8B38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012CE1D7-F21E-40DE-ABBF-14BCA8B34190}" type="pres">
      <dgm:prSet presAssocID="{6DEAC1F8-DE48-4006-AD9F-3B9ADC8B383A}" presName="spaceRect" presStyleCnt="0"/>
      <dgm:spPr/>
    </dgm:pt>
    <dgm:pt modelId="{C1A2C225-0572-40B1-8FE4-D9E039FEFFEC}" type="pres">
      <dgm:prSet presAssocID="{6DEAC1F8-DE48-4006-AD9F-3B9ADC8B383A}" presName="parTx" presStyleLbl="revTx" presStyleIdx="6" presStyleCnt="8">
        <dgm:presLayoutVars>
          <dgm:chMax val="0"/>
          <dgm:chPref val="0"/>
        </dgm:presLayoutVars>
      </dgm:prSet>
      <dgm:spPr/>
    </dgm:pt>
    <dgm:pt modelId="{E253B2A7-415E-4284-A7E8-C1042BE7B21E}" type="pres">
      <dgm:prSet presAssocID="{6DEAC1F8-DE48-4006-AD9F-3B9ADC8B383A}" presName="desTx" presStyleLbl="revTx" presStyleIdx="7" presStyleCnt="8">
        <dgm:presLayoutVars/>
      </dgm:prSet>
      <dgm:spPr/>
    </dgm:pt>
  </dgm:ptLst>
  <dgm:cxnLst>
    <dgm:cxn modelId="{9341D808-F82E-4C45-A3C7-3B44E83142FD}" srcId="{A9A33332-2B57-4C56-9CCC-A86AD5FFA98D}" destId="{1A8BEC69-EA4F-404A-913C-5931A85FE0CF}" srcOrd="2" destOrd="0" parTransId="{8A8301D7-F03C-440E-AAE1-72527BFAC8D1}" sibTransId="{D8B0360C-A3F6-4E25-893D-43931D237706}"/>
    <dgm:cxn modelId="{D6B01C0D-1D2B-4101-A5B3-7CF4C62FA2F6}" type="presOf" srcId="{D2619F99-BF2A-4864-B94D-9B914047FC3C}" destId="{883952D9-AF22-4884-AC31-77E50C63240A}" srcOrd="0" destOrd="0" presId="urn:microsoft.com/office/officeart/2018/2/layout/IconVerticalSolidList"/>
    <dgm:cxn modelId="{1D3AC70E-B3B6-4255-B70F-172AB2BE48AD}" srcId="{A9A33332-2B57-4C56-9CCC-A86AD5FFA98D}" destId="{06C0156D-67B0-465F-9CC8-C47199E51F67}" srcOrd="0" destOrd="0" parTransId="{0E4798B5-9C68-4E57-9D27-4C1B17373B4D}" sibTransId="{9E6457C6-ACF6-4480-A7A8-A103074BCEFF}"/>
    <dgm:cxn modelId="{34B49D25-5356-4D7E-A5DB-DFD32142024F}" type="presOf" srcId="{3472D09B-BB97-4185-A18F-B99EDA2CDC97}" destId="{BDF27D37-9D82-4A3E-B535-3024C6AD3D17}" srcOrd="0" destOrd="0" presId="urn:microsoft.com/office/officeart/2018/2/layout/IconVerticalSolidList"/>
    <dgm:cxn modelId="{74EE9431-B724-41C2-A6ED-87D8D8DA471D}" srcId="{1A8BEC69-EA4F-404A-913C-5931A85FE0CF}" destId="{D2619F99-BF2A-4864-B94D-9B914047FC3C}" srcOrd="0" destOrd="0" parTransId="{B620782D-28E7-4550-83DC-DC82E7E50F12}" sibTransId="{68765E73-CA1A-44C7-A547-6C4DCF4BC3CE}"/>
    <dgm:cxn modelId="{5DDCFE62-9DDF-48C7-9237-B79F04663D5E}" type="presOf" srcId="{A9A33332-2B57-4C56-9CCC-A86AD5FFA98D}" destId="{76AA25E9-936A-400D-AB01-AF2A72491318}" srcOrd="0" destOrd="0" presId="urn:microsoft.com/office/officeart/2018/2/layout/IconVerticalSolidList"/>
    <dgm:cxn modelId="{8A3F0368-E9CB-4730-9F47-96C13789ADD8}" type="presOf" srcId="{6DA549B3-71AD-4DF7-9398-6C39965534FA}" destId="{E253B2A7-415E-4284-A7E8-C1042BE7B21E}" srcOrd="0" destOrd="0" presId="urn:microsoft.com/office/officeart/2018/2/layout/IconVerticalSolidList"/>
    <dgm:cxn modelId="{A287EC53-671A-42AC-8245-FAE71D996906}" type="presOf" srcId="{06C0156D-67B0-465F-9CC8-C47199E51F67}" destId="{2BA595E3-4BFA-49DC-B5E4-D525DCD1AD3F}" srcOrd="0" destOrd="0" presId="urn:microsoft.com/office/officeart/2018/2/layout/IconVerticalSolidList"/>
    <dgm:cxn modelId="{AABBDB88-E46B-4922-A9DC-187DB8C2BCB6}" type="presOf" srcId="{3C209F35-BAB7-4668-8C1D-0422D7122575}" destId="{D16E3369-0921-44E8-9F12-13645E905013}" srcOrd="0" destOrd="0" presId="urn:microsoft.com/office/officeart/2018/2/layout/IconVerticalSolidList"/>
    <dgm:cxn modelId="{7C507898-077F-4465-B9A6-30D376AE3A9A}" type="presOf" srcId="{6DEAC1F8-DE48-4006-AD9F-3B9ADC8B383A}" destId="{C1A2C225-0572-40B1-8FE4-D9E039FEFFEC}" srcOrd="0" destOrd="0" presId="urn:microsoft.com/office/officeart/2018/2/layout/IconVerticalSolidList"/>
    <dgm:cxn modelId="{9F6492A9-8C2D-47DC-9C88-64E722D85C50}" type="presOf" srcId="{1A8BEC69-EA4F-404A-913C-5931A85FE0CF}" destId="{03BB202C-8DEA-44DD-B0D9-3E98F6821D64}" srcOrd="0" destOrd="0" presId="urn:microsoft.com/office/officeart/2018/2/layout/IconVerticalSolidList"/>
    <dgm:cxn modelId="{A9EDCDB1-C403-4797-BC47-B1CC72A8E30B}" type="presOf" srcId="{85AAAE3C-6EAA-4CC6-B4E4-DEFFF40415C7}" destId="{353029F5-5EAB-42BE-A938-F1DE3D520B3B}" srcOrd="0" destOrd="0" presId="urn:microsoft.com/office/officeart/2018/2/layout/IconVerticalSolidList"/>
    <dgm:cxn modelId="{C050F4B7-A715-4990-983B-C18CFDE29A06}" srcId="{06C0156D-67B0-465F-9CC8-C47199E51F67}" destId="{3472D09B-BB97-4185-A18F-B99EDA2CDC97}" srcOrd="0" destOrd="0" parTransId="{4B28B40B-6D7F-4776-B480-CB4DCA52CBDD}" sibTransId="{2FEF1EC0-87CA-4BCF-B7BE-95B5E98326D0}"/>
    <dgm:cxn modelId="{24DAB0D7-7B3C-47D8-BF66-DFDE20739CDB}" srcId="{3C209F35-BAB7-4668-8C1D-0422D7122575}" destId="{85AAAE3C-6EAA-4CC6-B4E4-DEFFF40415C7}" srcOrd="0" destOrd="0" parTransId="{B262728C-8662-455C-8F20-DA5AE5111038}" sibTransId="{DB45A1A4-2E19-4FA1-A2C2-1944503A47DB}"/>
    <dgm:cxn modelId="{076709E9-0300-42F1-A760-E56CE837D39D}" srcId="{6DEAC1F8-DE48-4006-AD9F-3B9ADC8B383A}" destId="{6DA549B3-71AD-4DF7-9398-6C39965534FA}" srcOrd="0" destOrd="0" parTransId="{F370EFD0-C75D-457E-B3E4-EEC2300D8B30}" sibTransId="{77F46245-57D2-446D-A93A-B1F7223BCB18}"/>
    <dgm:cxn modelId="{F5965EEC-B2CD-4B2A-9B9A-29544BF6B1D2}" srcId="{A9A33332-2B57-4C56-9CCC-A86AD5FFA98D}" destId="{6DEAC1F8-DE48-4006-AD9F-3B9ADC8B383A}" srcOrd="3" destOrd="0" parTransId="{1B220D88-CA09-4593-B5E8-EBE1ABE02B0B}" sibTransId="{A7B0EF96-A260-4110-B061-A1C17FC8D967}"/>
    <dgm:cxn modelId="{46FFD1FA-4864-4506-B09A-6AD99ECA86D7}" srcId="{A9A33332-2B57-4C56-9CCC-A86AD5FFA98D}" destId="{3C209F35-BAB7-4668-8C1D-0422D7122575}" srcOrd="1" destOrd="0" parTransId="{9AEDE96F-69AC-4DD7-B6C9-A58D182D18FD}" sibTransId="{1EF0DA91-988D-41F1-8639-C45B49734B7D}"/>
    <dgm:cxn modelId="{D92BE6C5-4208-44BC-BDBD-058439C4897B}" type="presParOf" srcId="{76AA25E9-936A-400D-AB01-AF2A72491318}" destId="{C1649DBF-B297-48C7-935E-1D75193000BE}" srcOrd="0" destOrd="0" presId="urn:microsoft.com/office/officeart/2018/2/layout/IconVerticalSolidList"/>
    <dgm:cxn modelId="{5B71D20E-A62A-4325-8681-E335C048894E}" type="presParOf" srcId="{C1649DBF-B297-48C7-935E-1D75193000BE}" destId="{BFC2E96D-ACEE-4F5D-951B-F39BB98157D7}" srcOrd="0" destOrd="0" presId="urn:microsoft.com/office/officeart/2018/2/layout/IconVerticalSolidList"/>
    <dgm:cxn modelId="{81EF0FA3-3691-47CE-83B1-9BF36F0CE9B3}" type="presParOf" srcId="{C1649DBF-B297-48C7-935E-1D75193000BE}" destId="{4F085CFD-27A9-4090-93D4-23D5C2ED08E3}" srcOrd="1" destOrd="0" presId="urn:microsoft.com/office/officeart/2018/2/layout/IconVerticalSolidList"/>
    <dgm:cxn modelId="{E43B8AD3-D5AE-4150-8C25-558D3664F506}" type="presParOf" srcId="{C1649DBF-B297-48C7-935E-1D75193000BE}" destId="{70C4F527-421C-4253-8261-CFC631ACAF0B}" srcOrd="2" destOrd="0" presId="urn:microsoft.com/office/officeart/2018/2/layout/IconVerticalSolidList"/>
    <dgm:cxn modelId="{5E5A6AAC-BCBC-48A0-B24E-D492ABDD3C80}" type="presParOf" srcId="{C1649DBF-B297-48C7-935E-1D75193000BE}" destId="{2BA595E3-4BFA-49DC-B5E4-D525DCD1AD3F}" srcOrd="3" destOrd="0" presId="urn:microsoft.com/office/officeart/2018/2/layout/IconVerticalSolidList"/>
    <dgm:cxn modelId="{4AFF0B5B-DEC2-4A92-9749-9EE176141E05}" type="presParOf" srcId="{C1649DBF-B297-48C7-935E-1D75193000BE}" destId="{BDF27D37-9D82-4A3E-B535-3024C6AD3D17}" srcOrd="4" destOrd="0" presId="urn:microsoft.com/office/officeart/2018/2/layout/IconVerticalSolidList"/>
    <dgm:cxn modelId="{11910DD8-DE21-48F8-B8D2-C1FDA30962A9}" type="presParOf" srcId="{76AA25E9-936A-400D-AB01-AF2A72491318}" destId="{5CFA28BF-B31D-4EAD-B3D6-7B0C7A414DE3}" srcOrd="1" destOrd="0" presId="urn:microsoft.com/office/officeart/2018/2/layout/IconVerticalSolidList"/>
    <dgm:cxn modelId="{059AAB9C-78A1-427B-9AD1-7D7142EA708F}" type="presParOf" srcId="{76AA25E9-936A-400D-AB01-AF2A72491318}" destId="{4B368A26-943E-4889-AFF2-7BD2CB94F9AD}" srcOrd="2" destOrd="0" presId="urn:microsoft.com/office/officeart/2018/2/layout/IconVerticalSolidList"/>
    <dgm:cxn modelId="{C13DC443-C4BE-4D58-864A-7C9156FE687B}" type="presParOf" srcId="{4B368A26-943E-4889-AFF2-7BD2CB94F9AD}" destId="{AE0C335C-ADF5-4236-9503-326CD06E7722}" srcOrd="0" destOrd="0" presId="urn:microsoft.com/office/officeart/2018/2/layout/IconVerticalSolidList"/>
    <dgm:cxn modelId="{068DC46B-9C78-43A8-8C78-AC4747829303}" type="presParOf" srcId="{4B368A26-943E-4889-AFF2-7BD2CB94F9AD}" destId="{3AB0BB42-D1A0-45B8-AD36-5BE8D863F921}" srcOrd="1" destOrd="0" presId="urn:microsoft.com/office/officeart/2018/2/layout/IconVerticalSolidList"/>
    <dgm:cxn modelId="{DAC50FBC-6776-4F08-85A1-D4ADEC266E7C}" type="presParOf" srcId="{4B368A26-943E-4889-AFF2-7BD2CB94F9AD}" destId="{224FA442-455E-4751-ABDF-968AE916AB7D}" srcOrd="2" destOrd="0" presId="urn:microsoft.com/office/officeart/2018/2/layout/IconVerticalSolidList"/>
    <dgm:cxn modelId="{C3E0FBCD-5B63-4A2D-8120-B4490C9ED9E6}" type="presParOf" srcId="{4B368A26-943E-4889-AFF2-7BD2CB94F9AD}" destId="{D16E3369-0921-44E8-9F12-13645E905013}" srcOrd="3" destOrd="0" presId="urn:microsoft.com/office/officeart/2018/2/layout/IconVerticalSolidList"/>
    <dgm:cxn modelId="{463F7D88-F13A-4CF4-B255-CF7E89BF287D}" type="presParOf" srcId="{4B368A26-943E-4889-AFF2-7BD2CB94F9AD}" destId="{353029F5-5EAB-42BE-A938-F1DE3D520B3B}" srcOrd="4" destOrd="0" presId="urn:microsoft.com/office/officeart/2018/2/layout/IconVerticalSolidList"/>
    <dgm:cxn modelId="{7A967694-B5CF-4DF5-B30F-81A14175E2AB}" type="presParOf" srcId="{76AA25E9-936A-400D-AB01-AF2A72491318}" destId="{5FC5F74E-951A-4C0A-B9E4-E64A1501EE51}" srcOrd="3" destOrd="0" presId="urn:microsoft.com/office/officeart/2018/2/layout/IconVerticalSolidList"/>
    <dgm:cxn modelId="{8E6BAA2F-CA11-4957-9B71-D6211FF4FF1C}" type="presParOf" srcId="{76AA25E9-936A-400D-AB01-AF2A72491318}" destId="{2ADFDFD8-F247-46DE-9A6A-DA230185907A}" srcOrd="4" destOrd="0" presId="urn:microsoft.com/office/officeart/2018/2/layout/IconVerticalSolidList"/>
    <dgm:cxn modelId="{63C1B679-EF31-4D3B-AABD-ABA380013F24}" type="presParOf" srcId="{2ADFDFD8-F247-46DE-9A6A-DA230185907A}" destId="{B4FB2ACE-0497-44FD-8797-103335589C70}" srcOrd="0" destOrd="0" presId="urn:microsoft.com/office/officeart/2018/2/layout/IconVerticalSolidList"/>
    <dgm:cxn modelId="{CEC40D1A-6B12-4615-8ECA-06317ED2F63E}" type="presParOf" srcId="{2ADFDFD8-F247-46DE-9A6A-DA230185907A}" destId="{8BF06B78-D204-4382-8E10-EA4A8D9A9F73}" srcOrd="1" destOrd="0" presId="urn:microsoft.com/office/officeart/2018/2/layout/IconVerticalSolidList"/>
    <dgm:cxn modelId="{D0F46A40-7700-4403-BC3D-3519AC521D98}" type="presParOf" srcId="{2ADFDFD8-F247-46DE-9A6A-DA230185907A}" destId="{3247C0D3-ECB2-4819-816B-BAD59F316934}" srcOrd="2" destOrd="0" presId="urn:microsoft.com/office/officeart/2018/2/layout/IconVerticalSolidList"/>
    <dgm:cxn modelId="{2772C12D-2042-46DC-800E-FE9440AEA008}" type="presParOf" srcId="{2ADFDFD8-F247-46DE-9A6A-DA230185907A}" destId="{03BB202C-8DEA-44DD-B0D9-3E98F6821D64}" srcOrd="3" destOrd="0" presId="urn:microsoft.com/office/officeart/2018/2/layout/IconVerticalSolidList"/>
    <dgm:cxn modelId="{69C23A46-40E9-48D7-8B58-B32DFA49C208}" type="presParOf" srcId="{2ADFDFD8-F247-46DE-9A6A-DA230185907A}" destId="{883952D9-AF22-4884-AC31-77E50C63240A}" srcOrd="4" destOrd="0" presId="urn:microsoft.com/office/officeart/2018/2/layout/IconVerticalSolidList"/>
    <dgm:cxn modelId="{59B039B8-098E-489F-8B8D-8A1A5BF61233}" type="presParOf" srcId="{76AA25E9-936A-400D-AB01-AF2A72491318}" destId="{1D531AF0-24D7-4E1B-83F7-FB97E36A7B6D}" srcOrd="5" destOrd="0" presId="urn:microsoft.com/office/officeart/2018/2/layout/IconVerticalSolidList"/>
    <dgm:cxn modelId="{8FA225E0-2D96-48F2-ACF4-E923CE6B5113}" type="presParOf" srcId="{76AA25E9-936A-400D-AB01-AF2A72491318}" destId="{3C36120D-DBFD-435E-8FE4-24CE7ADC75CF}" srcOrd="6" destOrd="0" presId="urn:microsoft.com/office/officeart/2018/2/layout/IconVerticalSolidList"/>
    <dgm:cxn modelId="{4412CFD9-48BE-4548-B0C3-6D7A026B5513}" type="presParOf" srcId="{3C36120D-DBFD-435E-8FE4-24CE7ADC75CF}" destId="{AD10CA36-0742-4229-A2EE-803F471AC02D}" srcOrd="0" destOrd="0" presId="urn:microsoft.com/office/officeart/2018/2/layout/IconVerticalSolidList"/>
    <dgm:cxn modelId="{BBF28110-6A7B-459E-994D-7B5450F3D3CF}" type="presParOf" srcId="{3C36120D-DBFD-435E-8FE4-24CE7ADC75CF}" destId="{251F0005-81C8-49B2-A66E-375F69DB4DC4}" srcOrd="1" destOrd="0" presId="urn:microsoft.com/office/officeart/2018/2/layout/IconVerticalSolidList"/>
    <dgm:cxn modelId="{46EF3D0B-43F4-4A4A-9EDD-493D9ECC23B2}" type="presParOf" srcId="{3C36120D-DBFD-435E-8FE4-24CE7ADC75CF}" destId="{012CE1D7-F21E-40DE-ABBF-14BCA8B34190}" srcOrd="2" destOrd="0" presId="urn:microsoft.com/office/officeart/2018/2/layout/IconVerticalSolidList"/>
    <dgm:cxn modelId="{344316E6-5D85-486B-BBAA-ADFDA71BBF61}" type="presParOf" srcId="{3C36120D-DBFD-435E-8FE4-24CE7ADC75CF}" destId="{C1A2C225-0572-40B1-8FE4-D9E039FEFFEC}" srcOrd="3" destOrd="0" presId="urn:microsoft.com/office/officeart/2018/2/layout/IconVerticalSolidList"/>
    <dgm:cxn modelId="{8FC9F6CF-09C5-446D-9A68-137DB50D15A3}" type="presParOf" srcId="{3C36120D-DBFD-435E-8FE4-24CE7ADC75CF}" destId="{E253B2A7-415E-4284-A7E8-C1042BE7B21E}"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2E96D-ACEE-4F5D-951B-F39BB98157D7}">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085CFD-27A9-4090-93D4-23D5C2ED08E3}">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A595E3-4BFA-49DC-B5E4-D525DCD1AD3F}">
      <dsp:nvSpPr>
        <dsp:cNvPr id="0" name=""/>
        <dsp:cNvSpPr/>
      </dsp:nvSpPr>
      <dsp:spPr>
        <a:xfrm>
          <a:off x="1429899" y="2442"/>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ZA" sz="2200" b="1" kern="1200" dirty="0"/>
            <a:t>Resource type</a:t>
          </a:r>
          <a:endParaRPr lang="en-US" sz="2200" kern="1200" dirty="0"/>
        </a:p>
      </dsp:txBody>
      <dsp:txXfrm>
        <a:off x="1429899" y="2442"/>
        <a:ext cx="2931121" cy="1238008"/>
      </dsp:txXfrm>
    </dsp:sp>
    <dsp:sp modelId="{BDF27D37-9D82-4A3E-B535-3024C6AD3D17}">
      <dsp:nvSpPr>
        <dsp:cNvPr id="0" name=""/>
        <dsp:cNvSpPr/>
      </dsp:nvSpPr>
      <dsp:spPr>
        <a:xfrm>
          <a:off x="4361021" y="2442"/>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ZA" sz="1600" kern="1200" dirty="0"/>
            <a:t>Units and Rate depend on Resource Type</a:t>
          </a:r>
          <a:endParaRPr lang="en-US" sz="1600" kern="1200" dirty="0"/>
        </a:p>
      </dsp:txBody>
      <dsp:txXfrm>
        <a:off x="4361021" y="2442"/>
        <a:ext cx="2152582" cy="1238008"/>
      </dsp:txXfrm>
    </dsp:sp>
    <dsp:sp modelId="{AE0C335C-ADF5-4236-9503-326CD06E7722}">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B0BB42-D1A0-45B8-AD36-5BE8D863F921}">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6E3369-0921-44E8-9F12-13645E905013}">
      <dsp:nvSpPr>
        <dsp:cNvPr id="0" name=""/>
        <dsp:cNvSpPr/>
      </dsp:nvSpPr>
      <dsp:spPr>
        <a:xfrm>
          <a:off x="1429899" y="1549953"/>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ZA" sz="2200" b="1" kern="1200" dirty="0"/>
            <a:t>Services</a:t>
          </a:r>
          <a:endParaRPr lang="en-US" sz="2200" kern="1200" dirty="0"/>
        </a:p>
      </dsp:txBody>
      <dsp:txXfrm>
        <a:off x="1429899" y="1549953"/>
        <a:ext cx="2931121" cy="1238008"/>
      </dsp:txXfrm>
    </dsp:sp>
    <dsp:sp modelId="{353029F5-5EAB-42BE-A938-F1DE3D520B3B}">
      <dsp:nvSpPr>
        <dsp:cNvPr id="0" name=""/>
        <dsp:cNvSpPr/>
      </dsp:nvSpPr>
      <dsp:spPr>
        <a:xfrm>
          <a:off x="4361021" y="1549953"/>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ZA" sz="1600" kern="1200" dirty="0"/>
            <a:t>First-party rates vs third-party rates</a:t>
          </a:r>
          <a:endParaRPr lang="en-US" sz="1600" kern="1200" dirty="0"/>
        </a:p>
      </dsp:txBody>
      <dsp:txXfrm>
        <a:off x="4361021" y="1549953"/>
        <a:ext cx="2152582" cy="1238008"/>
      </dsp:txXfrm>
    </dsp:sp>
    <dsp:sp modelId="{B4FB2ACE-0497-44FD-8797-103335589C70}">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F06B78-D204-4382-8E10-EA4A8D9A9F73}">
      <dsp:nvSpPr>
        <dsp:cNvPr id="0" name=""/>
        <dsp:cNvSpPr/>
      </dsp:nvSpPr>
      <dsp:spPr>
        <a:xfrm>
          <a:off x="374497" y="3376015"/>
          <a:ext cx="680904" cy="6809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BB202C-8DEA-44DD-B0D9-3E98F6821D64}">
      <dsp:nvSpPr>
        <dsp:cNvPr id="0" name=""/>
        <dsp:cNvSpPr/>
      </dsp:nvSpPr>
      <dsp:spPr>
        <a:xfrm>
          <a:off x="1429899" y="309746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ZA" sz="2200" b="1" kern="1200"/>
            <a:t>Location</a:t>
          </a:r>
          <a:endParaRPr lang="en-US" sz="2200" kern="1200"/>
        </a:p>
      </dsp:txBody>
      <dsp:txXfrm>
        <a:off x="1429899" y="3097464"/>
        <a:ext cx="2931121" cy="1238008"/>
      </dsp:txXfrm>
    </dsp:sp>
    <dsp:sp modelId="{883952D9-AF22-4884-AC31-77E50C63240A}">
      <dsp:nvSpPr>
        <dsp:cNvPr id="0" name=""/>
        <dsp:cNvSpPr/>
      </dsp:nvSpPr>
      <dsp:spPr>
        <a:xfrm>
          <a:off x="4361021" y="309746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GB" sz="1600" kern="1200" dirty="0"/>
            <a:t>Popularity, demand, and local infrastructure costs</a:t>
          </a:r>
          <a:endParaRPr lang="en-US" sz="1600" kern="1200" dirty="0"/>
        </a:p>
      </dsp:txBody>
      <dsp:txXfrm>
        <a:off x="4361021" y="3097464"/>
        <a:ext cx="2152582" cy="1238008"/>
      </dsp:txXfrm>
    </dsp:sp>
    <dsp:sp modelId="{AD10CA36-0742-4229-A2EE-803F471AC02D}">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1F0005-81C8-49B2-A66E-375F69DB4DC4}">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A2C225-0572-40B1-8FE4-D9E039FEFFEC}">
      <dsp:nvSpPr>
        <dsp:cNvPr id="0" name=""/>
        <dsp:cNvSpPr/>
      </dsp:nvSpPr>
      <dsp:spPr>
        <a:xfrm>
          <a:off x="1429899" y="4644974"/>
          <a:ext cx="2931121"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977900">
            <a:lnSpc>
              <a:spcPct val="90000"/>
            </a:lnSpc>
            <a:spcBef>
              <a:spcPct val="0"/>
            </a:spcBef>
            <a:spcAft>
              <a:spcPct val="35000"/>
            </a:spcAft>
            <a:buNone/>
          </a:pPr>
          <a:r>
            <a:rPr lang="en-GB" sz="2200" b="1" kern="1200"/>
            <a:t>Billing</a:t>
          </a:r>
          <a:r>
            <a:rPr lang="en-GB" sz="2200" kern="1200"/>
            <a:t> </a:t>
          </a:r>
          <a:r>
            <a:rPr lang="en-GB" sz="2200" b="1" kern="1200"/>
            <a:t>Zones</a:t>
          </a:r>
          <a:endParaRPr lang="en-US" sz="2200" kern="1200"/>
        </a:p>
      </dsp:txBody>
      <dsp:txXfrm>
        <a:off x="1429899" y="4644974"/>
        <a:ext cx="2931121" cy="1238008"/>
      </dsp:txXfrm>
    </dsp:sp>
    <dsp:sp modelId="{E253B2A7-415E-4284-A7E8-C1042BE7B21E}">
      <dsp:nvSpPr>
        <dsp:cNvPr id="0" name=""/>
        <dsp:cNvSpPr/>
      </dsp:nvSpPr>
      <dsp:spPr>
        <a:xfrm>
          <a:off x="4361021" y="4644974"/>
          <a:ext cx="2152582"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711200">
            <a:lnSpc>
              <a:spcPct val="90000"/>
            </a:lnSpc>
            <a:spcBef>
              <a:spcPct val="0"/>
            </a:spcBef>
            <a:spcAft>
              <a:spcPct val="35000"/>
            </a:spcAft>
            <a:buNone/>
          </a:pPr>
          <a:r>
            <a:rPr lang="en-GB" sz="1600" kern="1200"/>
            <a:t>Geographical grouping</a:t>
          </a:r>
          <a:endParaRPr lang="en-US" sz="1600" kern="1200"/>
        </a:p>
      </dsp:txBody>
      <dsp:txXfrm>
        <a:off x="4361021" y="4644974"/>
        <a:ext cx="2152582"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6A5EC-4D18-43F8-9901-4A2AB57E32BB}" type="datetimeFigureOut">
              <a:rPr lang="en-ZA" smtClean="0"/>
              <a:t>17/02/2020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13CA4-41D9-40C5-A6A8-B2387B6F7FAA}" type="slidenum">
              <a:rPr lang="en-ZA" smtClean="0"/>
              <a:t>‹#›</a:t>
            </a:fld>
            <a:endParaRPr lang="en-ZA"/>
          </a:p>
        </p:txBody>
      </p:sp>
    </p:spTree>
    <p:extLst>
      <p:ext uri="{BB962C8B-B14F-4D97-AF65-F5344CB8AC3E}">
        <p14:creationId xmlns:p14="http://schemas.microsoft.com/office/powerpoint/2010/main" val="2401278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24584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2/17/2020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831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865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41486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15</a:t>
            </a:fld>
            <a:endParaRPr lang="en-ZA"/>
          </a:p>
        </p:txBody>
      </p:sp>
    </p:spTree>
    <p:extLst>
      <p:ext uri="{BB962C8B-B14F-4D97-AF65-F5344CB8AC3E}">
        <p14:creationId xmlns:p14="http://schemas.microsoft.com/office/powerpoint/2010/main" val="981857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166566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2/17/2020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895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2/17/2020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4060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2/17/2020 8:55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5185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686007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8471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57261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692513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76121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429053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52331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769210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06363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9740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5</a:t>
            </a:fld>
            <a:endParaRPr lang="en-ZA"/>
          </a:p>
        </p:txBody>
      </p:sp>
    </p:spTree>
    <p:extLst>
      <p:ext uri="{BB962C8B-B14F-4D97-AF65-F5344CB8AC3E}">
        <p14:creationId xmlns:p14="http://schemas.microsoft.com/office/powerpoint/2010/main" val="1739136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6</a:t>
            </a:fld>
            <a:endParaRPr lang="en-ZA"/>
          </a:p>
        </p:txBody>
      </p:sp>
    </p:spTree>
    <p:extLst>
      <p:ext uri="{BB962C8B-B14F-4D97-AF65-F5344CB8AC3E}">
        <p14:creationId xmlns:p14="http://schemas.microsoft.com/office/powerpoint/2010/main" val="2049734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4413CA4-41D9-40C5-A6A8-B2387B6F7FAA}" type="slidenum">
              <a:rPr lang="en-ZA" smtClean="0"/>
              <a:t>7</a:t>
            </a:fld>
            <a:endParaRPr lang="en-ZA"/>
          </a:p>
        </p:txBody>
      </p:sp>
    </p:spTree>
    <p:extLst>
      <p:ext uri="{BB962C8B-B14F-4D97-AF65-F5344CB8AC3E}">
        <p14:creationId xmlns:p14="http://schemas.microsoft.com/office/powerpoint/2010/main" val="2967500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3208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840809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81001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2/17/2020 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6126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E7B52-55BE-5D40-8AEB-ACA26419E0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A84602-74F8-F545-9107-F2A9A05E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D29C494-1404-CD41-9A30-A22BD89BE92F}"/>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8C25BD20-BC73-9343-BD8C-E160BFEFA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B82F1-59BA-E747-B271-78274D252B2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1000450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E7BD-841B-2741-8156-20F597196DC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E20A169-34E1-4447-8292-5F0D2CCB99C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7857510-2BC6-AE43-9009-DD8541CF8191}"/>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1636035D-B961-E74B-94F4-5B0C97A984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C6B53-3FD9-DF49-A23C-DE7D7B0F2076}"/>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1648803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026DCF-6A2E-C84F-88CE-7DD4682BB6C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AAB4F9C-BF1B-6F48-9D49-B794C1016AC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4C247F-E444-194A-B36B-76FF9E4C16C7}"/>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5D3326F9-E1BF-C244-A8BF-3B911D0C0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F34AC2-CCC3-024B-94A9-D3937FC2B66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827589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187146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mportant Statement - Dark">
    <p:bg>
      <p:bgPr>
        <a:solidFill>
          <a:schemeClr val="accent1">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prstGeom prst="rect">
            <a:avLst/>
          </a:prstGeom>
          <a:noFill/>
        </p:spPr>
        <p:txBody>
          <a:bodyPr lIns="0" tIns="0" rIns="0" bIns="0" anchor="b" anchorCtr="0">
            <a:spAutoFit/>
          </a:bodyPr>
          <a:lstStyle>
            <a:lvl1pPr>
              <a:defRPr sz="4400" spc="-50" baseline="0">
                <a:solidFill>
                  <a:schemeClr val="bg1"/>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prstGeom prst="rect">
            <a:avLst/>
          </a:prstGeo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317289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3779609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20553795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5048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6850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27414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9783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259E5-C07C-4046-9758-90D9A68038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0F6EA1-46EE-3149-A35E-981C7F5F025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5EFF03-BA07-264E-BB42-EEE1B06B6EB5}"/>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40491219-2833-3642-BE14-11BA60B3D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A44730-CA39-1B4A-9C05-E8F11F8A5036}"/>
              </a:ext>
            </a:extLst>
          </p:cNvPr>
          <p:cNvSpPr>
            <a:spLocks noGrp="1"/>
          </p:cNvSpPr>
          <p:nvPr>
            <p:ph type="sldNum" sz="quarter" idx="12"/>
          </p:nvPr>
        </p:nvSpPr>
        <p:spPr/>
        <p:txBody>
          <a:bodyPr/>
          <a:lstStyle/>
          <a:p>
            <a:fld id="{4A114691-F8AB-0241-88DA-785A25419BFB}" type="slidenum">
              <a:rPr lang="en-US" smtClean="0"/>
              <a:t>‹#›</a:t>
            </a:fld>
            <a:endParaRPr lang="en-US"/>
          </a:p>
        </p:txBody>
      </p:sp>
      <p:pic>
        <p:nvPicPr>
          <p:cNvPr id="7" name="Content Placeholder 4" descr="A close up of a logo&#10;&#10;Description automatically generated">
            <a:extLst>
              <a:ext uri="{FF2B5EF4-FFF2-40B4-BE49-F238E27FC236}">
                <a16:creationId xmlns:a16="http://schemas.microsoft.com/office/drawing/2014/main" id="{27C30D23-9DE3-654E-BF48-AA557A43381A}"/>
              </a:ext>
            </a:extLst>
          </p:cNvPr>
          <p:cNvPicPr>
            <a:picLocks noChangeAspect="1"/>
          </p:cNvPicPr>
          <p:nvPr userDrawn="1"/>
        </p:nvPicPr>
        <p:blipFill>
          <a:blip r:embed="rId2"/>
          <a:stretch>
            <a:fillRect/>
          </a:stretch>
        </p:blipFill>
        <p:spPr>
          <a:xfrm>
            <a:off x="10064027" y="6176963"/>
            <a:ext cx="2233990" cy="754844"/>
          </a:xfrm>
          <a:prstGeom prst="rect">
            <a:avLst/>
          </a:prstGeom>
        </p:spPr>
      </p:pic>
    </p:spTree>
    <p:extLst>
      <p:ext uri="{BB962C8B-B14F-4D97-AF65-F5344CB8AC3E}">
        <p14:creationId xmlns:p14="http://schemas.microsoft.com/office/powerpoint/2010/main" val="1383848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7976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16A966EA-4730-614B-96EC-028B86BA3CD8}"/>
              </a:ext>
            </a:extLst>
          </p:cNvPr>
          <p:cNvSpPr>
            <a:spLocks noGrp="1"/>
          </p:cNvSpPr>
          <p:nvPr>
            <p:ph type="body" sz="quarter" idx="10"/>
          </p:nvPr>
        </p:nvSpPr>
        <p:spPr>
          <a:xfrm>
            <a:off x="584200" y="1779318"/>
            <a:ext cx="1101852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36310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portant Statement -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51000" y="2308028"/>
            <a:ext cx="9144000" cy="677108"/>
          </a:xfrm>
          <a:noFill/>
        </p:spPr>
        <p:txBody>
          <a:bodyPr lIns="0" tIns="0" rIns="0" bIns="0" anchor="b" anchorCtr="0">
            <a:spAutoFit/>
          </a:bodyPr>
          <a:lstStyle>
            <a:lvl1pPr>
              <a:defRPr sz="4400" spc="-50" baseline="0">
                <a:solidFill>
                  <a:schemeClr val="accent3"/>
                </a:solidFill>
                <a:latin typeface="+mj-lt"/>
                <a:cs typeface="Segoe UI" panose="020B0502040204020203" pitchFamily="34" charset="0"/>
              </a:defRPr>
            </a:lvl1pPr>
          </a:lstStyle>
          <a:p>
            <a:r>
              <a:rPr lang="en-US"/>
              <a:t>Important Statement</a:t>
            </a:r>
          </a:p>
        </p:txBody>
      </p:sp>
      <p:sp>
        <p:nvSpPr>
          <p:cNvPr id="5" name="Text Placeholder 4"/>
          <p:cNvSpPr>
            <a:spLocks noGrp="1"/>
          </p:cNvSpPr>
          <p:nvPr>
            <p:ph type="body" sz="quarter" idx="12" hasCustomPrompt="1"/>
          </p:nvPr>
        </p:nvSpPr>
        <p:spPr>
          <a:xfrm>
            <a:off x="1651000" y="341376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Optional subtitle</a:t>
            </a:r>
          </a:p>
        </p:txBody>
      </p:sp>
    </p:spTree>
    <p:extLst>
      <p:ext uri="{BB962C8B-B14F-4D97-AF65-F5344CB8AC3E}">
        <p14:creationId xmlns:p14="http://schemas.microsoft.com/office/powerpoint/2010/main" val="228002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 List Righ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4071668" y="2069103"/>
            <a:ext cx="7535115" cy="579518"/>
          </a:xfrm>
        </p:spPr>
        <p:txBody>
          <a:bodyPr lIns="274320" anchor="t"/>
          <a:lstStyle>
            <a:lvl1pPr marL="0" indent="0" algn="l">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794293" y="1776454"/>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0" y="1776454"/>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74354" y="206910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110165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Right - List Lef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638355" y="2102816"/>
            <a:ext cx="7332453" cy="579518"/>
          </a:xfrm>
        </p:spPr>
        <p:txBody>
          <a:bodyPr lIns="274320" anchor="t"/>
          <a:lstStyle>
            <a:lvl1pPr marL="0" indent="0" algn="r">
              <a:lnSpc>
                <a:spcPct val="150000"/>
              </a:lnSpc>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flipH="1">
            <a:off x="8400151" y="1802333"/>
            <a:ext cx="1971675" cy="40204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flipH="1">
            <a:off x="8551653" y="1802333"/>
            <a:ext cx="3640347" cy="4020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9238891" y="2092053"/>
            <a:ext cx="2439878" cy="3441056"/>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56056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1+#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3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2305393"/>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974862"/>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974862"/>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5E978655-3EF6-B647-9417-5CFD3E2631A8}"/>
              </a:ext>
            </a:extLst>
          </p:cNvPr>
          <p:cNvSpPr>
            <a:spLocks noGrp="1"/>
          </p:cNvSpPr>
          <p:nvPr>
            <p:ph type="body" sz="quarter" idx="15" hasCustomPrompt="1"/>
          </p:nvPr>
        </p:nvSpPr>
        <p:spPr>
          <a:xfrm>
            <a:off x="2187575" y="3624508"/>
            <a:ext cx="9419208" cy="430887"/>
          </a:xfrm>
        </p:spPr>
        <p:txBody>
          <a:bodyPr lIns="274320" anchor="ctr"/>
          <a:lstStyle>
            <a:lvl1pPr marL="0" indent="0" algn="l">
              <a:buNone/>
              <a:defRPr/>
            </a:lvl1pPr>
          </a:lstStyle>
          <a:p>
            <a:pPr lvl="0"/>
            <a:r>
              <a:rPr lang="en-US"/>
              <a:t>Click to add text</a:t>
            </a:r>
          </a:p>
        </p:txBody>
      </p:sp>
      <p:sp>
        <p:nvSpPr>
          <p:cNvPr id="19" name="Rectangle 18">
            <a:extLst>
              <a:ext uri="{FF2B5EF4-FFF2-40B4-BE49-F238E27FC236}">
                <a16:creationId xmlns:a16="http://schemas.microsoft.com/office/drawing/2014/main" id="{C4CDEB42-0C04-994C-82BB-D430A9FFD8ED}"/>
              </a:ext>
            </a:extLst>
          </p:cNvPr>
          <p:cNvSpPr/>
          <p:nvPr userDrawn="1"/>
        </p:nvSpPr>
        <p:spPr bwMode="auto">
          <a:xfrm>
            <a:off x="-1" y="3293977"/>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C056230-258F-2340-942A-9529B2FE5CF2}"/>
              </a:ext>
            </a:extLst>
          </p:cNvPr>
          <p:cNvSpPr/>
          <p:nvPr userDrawn="1"/>
        </p:nvSpPr>
        <p:spPr bwMode="auto">
          <a:xfrm>
            <a:off x="-1" y="3293977"/>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9">
            <a:extLst>
              <a:ext uri="{FF2B5EF4-FFF2-40B4-BE49-F238E27FC236}">
                <a16:creationId xmlns:a16="http://schemas.microsoft.com/office/drawing/2014/main" id="{AE85B3C3-829F-9D4D-9617-5250C4DB57FC}"/>
              </a:ext>
            </a:extLst>
          </p:cNvPr>
          <p:cNvSpPr>
            <a:spLocks noGrp="1"/>
          </p:cNvSpPr>
          <p:nvPr>
            <p:ph type="body" sz="quarter" idx="17" hasCustomPrompt="1"/>
          </p:nvPr>
        </p:nvSpPr>
        <p:spPr>
          <a:xfrm>
            <a:off x="2187575" y="4906292"/>
            <a:ext cx="9419208" cy="430887"/>
          </a:xfrm>
        </p:spPr>
        <p:txBody>
          <a:bodyPr lIns="274320" anchor="ctr"/>
          <a:lstStyle>
            <a:lvl1pPr marL="0" indent="0" algn="l">
              <a:buNone/>
              <a:defRPr/>
            </a:lvl1pPr>
          </a:lstStyle>
          <a:p>
            <a:pPr lvl="0"/>
            <a:r>
              <a:rPr lang="en-US"/>
              <a:t>Click to add text</a:t>
            </a:r>
          </a:p>
        </p:txBody>
      </p:sp>
      <p:sp>
        <p:nvSpPr>
          <p:cNvPr id="23" name="Rectangle 22">
            <a:extLst>
              <a:ext uri="{FF2B5EF4-FFF2-40B4-BE49-F238E27FC236}">
                <a16:creationId xmlns:a16="http://schemas.microsoft.com/office/drawing/2014/main" id="{9472401F-8AE6-564F-8EE8-FB26A07D381F}"/>
              </a:ext>
            </a:extLst>
          </p:cNvPr>
          <p:cNvSpPr/>
          <p:nvPr userDrawn="1"/>
        </p:nvSpPr>
        <p:spPr bwMode="auto">
          <a:xfrm>
            <a:off x="-1" y="4575761"/>
            <a:ext cx="1971675" cy="1068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6C12800-5114-2742-B96C-5B9080AE6860}"/>
              </a:ext>
            </a:extLst>
          </p:cNvPr>
          <p:cNvSpPr/>
          <p:nvPr userDrawn="1"/>
        </p:nvSpPr>
        <p:spPr bwMode="auto">
          <a:xfrm>
            <a:off x="-1" y="4575761"/>
            <a:ext cx="1846054" cy="10683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Content Placeholder 54">
            <a:extLst>
              <a:ext uri="{FF2B5EF4-FFF2-40B4-BE49-F238E27FC236}">
                <a16:creationId xmlns:a16="http://schemas.microsoft.com/office/drawing/2014/main" id="{8839ABC2-DEC2-2B4F-819C-736E95A31270}"/>
              </a:ext>
            </a:extLst>
          </p:cNvPr>
          <p:cNvSpPr>
            <a:spLocks noGrp="1"/>
          </p:cNvSpPr>
          <p:nvPr>
            <p:ph sz="quarter" idx="34" hasCustomPrompt="1"/>
          </p:nvPr>
        </p:nvSpPr>
        <p:spPr>
          <a:xfrm>
            <a:off x="524814" y="3382751"/>
            <a:ext cx="914400" cy="914400"/>
          </a:xfrm>
        </p:spPr>
        <p:txBody>
          <a:bodyPr anchor="ctr">
            <a:noAutofit/>
          </a:bodyPr>
          <a:lstStyle>
            <a:lvl1pPr marL="0" indent="0" algn="ctr">
              <a:buNone/>
              <a:defRPr sz="1050"/>
            </a:lvl1pPr>
          </a:lstStyle>
          <a:p>
            <a:pPr lvl="0"/>
            <a:r>
              <a:rPr lang="en-US"/>
              <a:t>content</a:t>
            </a:r>
          </a:p>
        </p:txBody>
      </p:sp>
      <p:sp>
        <p:nvSpPr>
          <p:cNvPr id="65" name="Content Placeholder 54">
            <a:extLst>
              <a:ext uri="{FF2B5EF4-FFF2-40B4-BE49-F238E27FC236}">
                <a16:creationId xmlns:a16="http://schemas.microsoft.com/office/drawing/2014/main" id="{0D398B0E-6A11-1D4D-B8AC-055BB1E6AC8B}"/>
              </a:ext>
            </a:extLst>
          </p:cNvPr>
          <p:cNvSpPr>
            <a:spLocks noGrp="1"/>
          </p:cNvSpPr>
          <p:nvPr>
            <p:ph sz="quarter" idx="35" hasCustomPrompt="1"/>
          </p:nvPr>
        </p:nvSpPr>
        <p:spPr>
          <a:xfrm>
            <a:off x="524814" y="4650601"/>
            <a:ext cx="914400" cy="914400"/>
          </a:xfrm>
        </p:spPr>
        <p:txBody>
          <a:bodyPr anchor="ctr">
            <a:noAutofit/>
          </a:bodyPr>
          <a:lstStyle>
            <a:lvl1pPr marL="0" indent="0" algn="ctr">
              <a:buNone/>
              <a:defRPr sz="1050"/>
            </a:lvl1pPr>
          </a:lstStyle>
          <a:p>
            <a:pPr lvl="0"/>
            <a:r>
              <a:rPr lang="en-US"/>
              <a:t>content</a:t>
            </a:r>
          </a:p>
        </p:txBody>
      </p:sp>
      <p:sp>
        <p:nvSpPr>
          <p:cNvPr id="66" name="Content Placeholder 54">
            <a:extLst>
              <a:ext uri="{FF2B5EF4-FFF2-40B4-BE49-F238E27FC236}">
                <a16:creationId xmlns:a16="http://schemas.microsoft.com/office/drawing/2014/main" id="{9212B039-8523-8D4B-867D-A6E79EAAE615}"/>
              </a:ext>
            </a:extLst>
          </p:cNvPr>
          <p:cNvSpPr>
            <a:spLocks noGrp="1"/>
          </p:cNvSpPr>
          <p:nvPr>
            <p:ph sz="quarter" idx="36" hasCustomPrompt="1"/>
          </p:nvPr>
        </p:nvSpPr>
        <p:spPr>
          <a:xfrm>
            <a:off x="524814" y="205185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4078613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fade">
                                      <p:cBhvr>
                                        <p:cTn id="16" dur="500"/>
                                        <p:tgtEl>
                                          <p:spTgt spid="66">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0-#ppt_w/2"/>
                                          </p:val>
                                        </p:tav>
                                        <p:tav tm="100000">
                                          <p:val>
                                            <p:strVal val="#ppt_x"/>
                                          </p:val>
                                        </p:tav>
                                      </p:tavLst>
                                    </p:anim>
                                    <p:anim calcmode="lin" valueType="num">
                                      <p:cBhvr additive="base">
                                        <p:cTn id="25" dur="500" fill="hold"/>
                                        <p:tgtEl>
                                          <p:spTgt spid="1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750" fill="hold"/>
                                        <p:tgtEl>
                                          <p:spTgt spid="20"/>
                                        </p:tgtEl>
                                        <p:attrNameLst>
                                          <p:attrName>ppt_x</p:attrName>
                                        </p:attrNameLst>
                                      </p:cBhvr>
                                      <p:tavLst>
                                        <p:tav tm="0">
                                          <p:val>
                                            <p:strVal val="0-#ppt_w/2"/>
                                          </p:val>
                                        </p:tav>
                                        <p:tav tm="100000">
                                          <p:val>
                                            <p:strVal val="#ppt_x"/>
                                          </p:val>
                                        </p:tav>
                                      </p:tavLst>
                                    </p:anim>
                                    <p:anim calcmode="lin" valueType="num">
                                      <p:cBhvr additive="base">
                                        <p:cTn id="29" dur="750" fill="hold"/>
                                        <p:tgtEl>
                                          <p:spTgt spid="20"/>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64">
                                            <p:txEl>
                                              <p:pRg st="0" end="0"/>
                                            </p:txEl>
                                          </p:spTgt>
                                        </p:tgtEl>
                                        <p:attrNameLst>
                                          <p:attrName>style.visibility</p:attrName>
                                        </p:attrNameLst>
                                      </p:cBhvr>
                                      <p:to>
                                        <p:strVal val="visible"/>
                                      </p:to>
                                    </p:set>
                                    <p:animEffect transition="in" filter="fade">
                                      <p:cBhvr>
                                        <p:cTn id="33" dur="500"/>
                                        <p:tgtEl>
                                          <p:spTgt spid="64">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xEl>
                                              <p:pRg st="0" end="0"/>
                                            </p:txEl>
                                          </p:spTgt>
                                        </p:tgtEl>
                                        <p:attrNameLst>
                                          <p:attrName>style.visibility</p:attrName>
                                        </p:attrNameLst>
                                      </p:cBhvr>
                                      <p:to>
                                        <p:strVal val="visible"/>
                                      </p:to>
                                    </p:set>
                                    <p:animEffect transition="in" filter="fade">
                                      <p:cBhvr>
                                        <p:cTn id="36" dur="500"/>
                                        <p:tgtEl>
                                          <p:spTgt spid="1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500" fill="hold"/>
                                        <p:tgtEl>
                                          <p:spTgt spid="23"/>
                                        </p:tgtEl>
                                        <p:attrNameLst>
                                          <p:attrName>ppt_x</p:attrName>
                                        </p:attrNameLst>
                                      </p:cBhvr>
                                      <p:tavLst>
                                        <p:tav tm="0">
                                          <p:val>
                                            <p:strVal val="0-#ppt_w/2"/>
                                          </p:val>
                                        </p:tav>
                                        <p:tav tm="100000">
                                          <p:val>
                                            <p:strVal val="#ppt_x"/>
                                          </p:val>
                                        </p:tav>
                                      </p:tavLst>
                                    </p:anim>
                                    <p:anim calcmode="lin" valueType="num">
                                      <p:cBhvr additive="base">
                                        <p:cTn id="42" dur="500" fill="hold"/>
                                        <p:tgtEl>
                                          <p:spTgt spid="23"/>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750" fill="hold"/>
                                        <p:tgtEl>
                                          <p:spTgt spid="24"/>
                                        </p:tgtEl>
                                        <p:attrNameLst>
                                          <p:attrName>ppt_x</p:attrName>
                                        </p:attrNameLst>
                                      </p:cBhvr>
                                      <p:tavLst>
                                        <p:tav tm="0">
                                          <p:val>
                                            <p:strVal val="0-#ppt_w/2"/>
                                          </p:val>
                                        </p:tav>
                                        <p:tav tm="100000">
                                          <p:val>
                                            <p:strVal val="#ppt_x"/>
                                          </p:val>
                                        </p:tav>
                                      </p:tavLst>
                                    </p:anim>
                                    <p:anim calcmode="lin" valueType="num">
                                      <p:cBhvr additive="base">
                                        <p:cTn id="46" dur="750" fill="hold"/>
                                        <p:tgtEl>
                                          <p:spTgt spid="24"/>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65">
                                            <p:txEl>
                                              <p:pRg st="0" end="0"/>
                                            </p:txEl>
                                          </p:spTgt>
                                        </p:tgtEl>
                                        <p:attrNameLst>
                                          <p:attrName>style.visibility</p:attrName>
                                        </p:attrNameLst>
                                      </p:cBhvr>
                                      <p:to>
                                        <p:strVal val="visible"/>
                                      </p:to>
                                    </p:set>
                                    <p:animEffect transition="in" filter="fade">
                                      <p:cBhvr>
                                        <p:cTn id="50" dur="500"/>
                                        <p:tgtEl>
                                          <p:spTgt spid="65">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animBg="1"/>
      <p:bldP spid="20" grpId="0" animBg="1"/>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animBg="1"/>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childTnLst>
                </p:cTn>
              </p:par>
            </p:tnLst>
          </p:tmpl>
        </p:tmplLst>
      </p:bldP>
      <p:bldP spid="65" grpId="0" build="p">
        <p:tmplLst>
          <p:tmpl lvl="1">
            <p:tnLst>
              <p:par>
                <p:cTn presetID="10" presetClass="entr" presetSubtype="0"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Effect transition="in" filter="fade">
                      <p:cBhvr>
                        <p:cTn dur="500"/>
                        <p:tgtEl>
                          <p:spTgt spid="65"/>
                        </p:tgtEl>
                      </p:cBhvr>
                    </p:animEffect>
                  </p:childTnLst>
                </p:cTn>
              </p:par>
            </p:tnLst>
          </p:tmpl>
        </p:tmplLst>
      </p:bldP>
      <p:bldP spid="66" grpId="0" build="p">
        <p:tmplLst>
          <p:tmpl lvl="1">
            <p:tnLst>
              <p:par>
                <p:cTn presetID="10"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500"/>
                        <p:tgtEl>
                          <p:spTgt spid="66"/>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911962"/>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70841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70841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964357"/>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76080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76080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4016752"/>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813204"/>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813204"/>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5069147"/>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865599"/>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865599"/>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Content Placeholder 54">
            <a:extLst>
              <a:ext uri="{FF2B5EF4-FFF2-40B4-BE49-F238E27FC236}">
                <a16:creationId xmlns:a16="http://schemas.microsoft.com/office/drawing/2014/main" id="{7898A2ED-BC39-B843-A550-85D30D1D8C08}"/>
              </a:ext>
            </a:extLst>
          </p:cNvPr>
          <p:cNvSpPr>
            <a:spLocks noGrp="1"/>
          </p:cNvSpPr>
          <p:nvPr>
            <p:ph sz="quarter" idx="28" hasCustomPrompt="1"/>
          </p:nvPr>
        </p:nvSpPr>
        <p:spPr>
          <a:xfrm>
            <a:off x="528636" y="1668572"/>
            <a:ext cx="914400" cy="914400"/>
          </a:xfrm>
        </p:spPr>
        <p:txBody>
          <a:bodyPr anchor="ctr">
            <a:noAutofit/>
          </a:bodyPr>
          <a:lstStyle>
            <a:lvl1pPr marL="0" indent="0" algn="ctr">
              <a:buNone/>
              <a:defRPr sz="1050"/>
            </a:lvl1pPr>
          </a:lstStyle>
          <a:p>
            <a:pPr lvl="0"/>
            <a:r>
              <a:rPr lang="en-US"/>
              <a:t>content</a:t>
            </a:r>
          </a:p>
        </p:txBody>
      </p:sp>
      <p:sp>
        <p:nvSpPr>
          <p:cNvPr id="46" name="Content Placeholder 54">
            <a:extLst>
              <a:ext uri="{FF2B5EF4-FFF2-40B4-BE49-F238E27FC236}">
                <a16:creationId xmlns:a16="http://schemas.microsoft.com/office/drawing/2014/main" id="{0D238331-AD41-AE4B-BE6A-B0207517ACD9}"/>
              </a:ext>
            </a:extLst>
          </p:cNvPr>
          <p:cNvSpPr>
            <a:spLocks noGrp="1"/>
          </p:cNvSpPr>
          <p:nvPr>
            <p:ph sz="quarter" idx="29" hasCustomPrompt="1"/>
          </p:nvPr>
        </p:nvSpPr>
        <p:spPr>
          <a:xfrm>
            <a:off x="514755" y="2722600"/>
            <a:ext cx="914400" cy="914400"/>
          </a:xfrm>
        </p:spPr>
        <p:txBody>
          <a:bodyPr anchor="ctr">
            <a:noAutofit/>
          </a:bodyPr>
          <a:lstStyle>
            <a:lvl1pPr marL="0" indent="0" algn="ctr">
              <a:buNone/>
              <a:defRPr sz="1050"/>
            </a:lvl1pPr>
          </a:lstStyle>
          <a:p>
            <a:pPr lvl="0"/>
            <a:r>
              <a:rPr lang="en-US"/>
              <a:t>content</a:t>
            </a:r>
          </a:p>
        </p:txBody>
      </p:sp>
      <p:sp>
        <p:nvSpPr>
          <p:cNvPr id="47" name="Content Placeholder 54">
            <a:extLst>
              <a:ext uri="{FF2B5EF4-FFF2-40B4-BE49-F238E27FC236}">
                <a16:creationId xmlns:a16="http://schemas.microsoft.com/office/drawing/2014/main" id="{DE0149F6-AC1B-CA41-80F6-85B331D2A88B}"/>
              </a:ext>
            </a:extLst>
          </p:cNvPr>
          <p:cNvSpPr>
            <a:spLocks noGrp="1"/>
          </p:cNvSpPr>
          <p:nvPr>
            <p:ph sz="quarter" idx="30" hasCustomPrompt="1"/>
          </p:nvPr>
        </p:nvSpPr>
        <p:spPr>
          <a:xfrm>
            <a:off x="514755" y="3774995"/>
            <a:ext cx="914400" cy="914400"/>
          </a:xfrm>
        </p:spPr>
        <p:txBody>
          <a:bodyPr anchor="ctr">
            <a:noAutofit/>
          </a:bodyPr>
          <a:lstStyle>
            <a:lvl1pPr marL="0" indent="0" algn="ctr">
              <a:buNone/>
              <a:defRPr sz="1050"/>
            </a:lvl1pPr>
          </a:lstStyle>
          <a:p>
            <a:pPr lvl="0"/>
            <a:r>
              <a:rPr lang="en-US"/>
              <a:t>content</a:t>
            </a:r>
          </a:p>
        </p:txBody>
      </p:sp>
      <p:sp>
        <p:nvSpPr>
          <p:cNvPr id="48" name="Content Placeholder 54">
            <a:extLst>
              <a:ext uri="{FF2B5EF4-FFF2-40B4-BE49-F238E27FC236}">
                <a16:creationId xmlns:a16="http://schemas.microsoft.com/office/drawing/2014/main" id="{6D9A9725-6ED0-594B-BB7D-8527CEFED7ED}"/>
              </a:ext>
            </a:extLst>
          </p:cNvPr>
          <p:cNvSpPr>
            <a:spLocks noGrp="1"/>
          </p:cNvSpPr>
          <p:nvPr>
            <p:ph sz="quarter" idx="31" hasCustomPrompt="1"/>
          </p:nvPr>
        </p:nvSpPr>
        <p:spPr>
          <a:xfrm>
            <a:off x="528636" y="4827390"/>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73954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5">
                                            <p:txEl>
                                              <p:pRg st="0" end="0"/>
                                            </p:txEl>
                                          </p:spTgt>
                                        </p:tgtEl>
                                        <p:attrNameLst>
                                          <p:attrName>style.visibility</p:attrName>
                                        </p:attrNameLst>
                                      </p:cBhvr>
                                      <p:to>
                                        <p:strVal val="visible"/>
                                      </p:to>
                                    </p:set>
                                    <p:animEffect transition="in" filter="fade">
                                      <p:cBhvr>
                                        <p:cTn id="16" dur="500"/>
                                        <p:tgtEl>
                                          <p:spTgt spid="45">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46">
                                            <p:txEl>
                                              <p:pRg st="0" end="0"/>
                                            </p:txEl>
                                          </p:spTgt>
                                        </p:tgtEl>
                                        <p:attrNameLst>
                                          <p:attrName>style.visibility</p:attrName>
                                        </p:attrNameLst>
                                      </p:cBhvr>
                                      <p:to>
                                        <p:strVal val="visible"/>
                                      </p:to>
                                    </p:set>
                                    <p:animEffect transition="in" filter="fade">
                                      <p:cBhvr>
                                        <p:cTn id="33" dur="500"/>
                                        <p:tgtEl>
                                          <p:spTgt spid="46">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47">
                                            <p:txEl>
                                              <p:pRg st="0" end="0"/>
                                            </p:txEl>
                                          </p:spTgt>
                                        </p:tgtEl>
                                        <p:attrNameLst>
                                          <p:attrName>style.visibility</p:attrName>
                                        </p:attrNameLst>
                                      </p:cBhvr>
                                      <p:to>
                                        <p:strVal val="visible"/>
                                      </p:to>
                                    </p:set>
                                    <p:animEffect transition="in" filter="fade">
                                      <p:cBhvr>
                                        <p:cTn id="50" dur="500"/>
                                        <p:tgtEl>
                                          <p:spTgt spid="4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48">
                                            <p:txEl>
                                              <p:pRg st="0" end="0"/>
                                            </p:txEl>
                                          </p:spTgt>
                                        </p:tgtEl>
                                        <p:attrNameLst>
                                          <p:attrName>style.visibility</p:attrName>
                                        </p:attrNameLst>
                                      </p:cBhvr>
                                      <p:to>
                                        <p:strVal val="visible"/>
                                      </p:to>
                                    </p:set>
                                    <p:animEffect transition="in" filter="fade">
                                      <p:cBhvr>
                                        <p:cTn id="67" dur="500"/>
                                        <p:tgtEl>
                                          <p:spTgt spid="4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childTnLst>
                </p:cTn>
              </p:par>
            </p:tnLst>
          </p:tmpl>
        </p:tmplLst>
      </p:bldP>
      <p:bldP spid="47" grpId="0" build="p">
        <p:tmplLst>
          <p:tmpl lvl="1">
            <p:tnLst>
              <p:par>
                <p:cTn presetID="10" presetClass="entr" presetSubtype="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48" grpId="0" build="p">
        <p:tmplLst>
          <p:tmpl lvl="1">
            <p:tnLst>
              <p:par>
                <p:cTn presetID="10" presetClass="entr" presetSubtype="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 Bullets">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B3AA29C-2E9C-964A-B581-B46459F2EC61}"/>
              </a:ext>
            </a:extLst>
          </p:cNvPr>
          <p:cNvSpPr>
            <a:spLocks noGrp="1"/>
          </p:cNvSpPr>
          <p:nvPr>
            <p:ph type="body" sz="quarter" idx="13" hasCustomPrompt="1"/>
          </p:nvPr>
        </p:nvSpPr>
        <p:spPr>
          <a:xfrm>
            <a:off x="2187575" y="1479235"/>
            <a:ext cx="9419208" cy="430887"/>
          </a:xfrm>
        </p:spPr>
        <p:txBody>
          <a:bodyPr lIns="274320" anchor="ctr"/>
          <a:lstStyle>
            <a:lvl1pPr marL="0" indent="0" algn="l">
              <a:buNone/>
              <a:defRPr/>
            </a:lvl1pPr>
          </a:lstStyle>
          <a:p>
            <a:pPr lvl="0"/>
            <a:r>
              <a:rPr lang="en-US"/>
              <a:t>Click to add text</a:t>
            </a:r>
          </a:p>
        </p:txBody>
      </p:sp>
      <p:sp>
        <p:nvSpPr>
          <p:cNvPr id="11" name="Title 10">
            <a:extLst>
              <a:ext uri="{FF2B5EF4-FFF2-40B4-BE49-F238E27FC236}">
                <a16:creationId xmlns:a16="http://schemas.microsoft.com/office/drawing/2014/main" id="{879ABC1B-B7F3-704D-B5D6-664F33BD7444}"/>
              </a:ext>
            </a:extLst>
          </p:cNvPr>
          <p:cNvSpPr>
            <a:spLocks noGrp="1"/>
          </p:cNvSpPr>
          <p:nvPr>
            <p:ph type="title"/>
          </p:nvPr>
        </p:nvSpPr>
        <p:spPr/>
        <p:txBody>
          <a:bodyPr/>
          <a:lstStyle/>
          <a:p>
            <a:r>
              <a:rPr lang="en-US"/>
              <a:t>Click to edit Master title style</a:t>
            </a:r>
          </a:p>
        </p:txBody>
      </p:sp>
      <p:sp>
        <p:nvSpPr>
          <p:cNvPr id="14" name="Rectangle 13">
            <a:extLst>
              <a:ext uri="{FF2B5EF4-FFF2-40B4-BE49-F238E27FC236}">
                <a16:creationId xmlns:a16="http://schemas.microsoft.com/office/drawing/2014/main" id="{DCDEE8D0-E922-FD45-8DFA-8A15BCC80ED5}"/>
              </a:ext>
            </a:extLst>
          </p:cNvPr>
          <p:cNvSpPr/>
          <p:nvPr userDrawn="1"/>
        </p:nvSpPr>
        <p:spPr bwMode="auto">
          <a:xfrm>
            <a:off x="-1" y="127568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77AD7670-E0DC-D44C-955D-B9FA14C6B89D}"/>
              </a:ext>
            </a:extLst>
          </p:cNvPr>
          <p:cNvSpPr/>
          <p:nvPr userDrawn="1"/>
        </p:nvSpPr>
        <p:spPr bwMode="auto">
          <a:xfrm>
            <a:off x="-1" y="127568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9">
            <a:extLst>
              <a:ext uri="{FF2B5EF4-FFF2-40B4-BE49-F238E27FC236}">
                <a16:creationId xmlns:a16="http://schemas.microsoft.com/office/drawing/2014/main" id="{54B9CF78-A186-D445-9293-DB69239F7C3B}"/>
              </a:ext>
            </a:extLst>
          </p:cNvPr>
          <p:cNvSpPr>
            <a:spLocks noGrp="1"/>
          </p:cNvSpPr>
          <p:nvPr>
            <p:ph type="body" sz="quarter" idx="20" hasCustomPrompt="1"/>
          </p:nvPr>
        </p:nvSpPr>
        <p:spPr>
          <a:xfrm>
            <a:off x="2173694" y="2531630"/>
            <a:ext cx="9419208" cy="430887"/>
          </a:xfrm>
        </p:spPr>
        <p:txBody>
          <a:bodyPr lIns="274320" anchor="ctr"/>
          <a:lstStyle>
            <a:lvl1pPr marL="0" indent="0" algn="l">
              <a:buNone/>
              <a:defRPr/>
            </a:lvl1pPr>
          </a:lstStyle>
          <a:p>
            <a:pPr lvl="0"/>
            <a:r>
              <a:rPr lang="en-US"/>
              <a:t>Click to add text</a:t>
            </a:r>
          </a:p>
        </p:txBody>
      </p:sp>
      <p:sp>
        <p:nvSpPr>
          <p:cNvPr id="30" name="Rectangle 29">
            <a:extLst>
              <a:ext uri="{FF2B5EF4-FFF2-40B4-BE49-F238E27FC236}">
                <a16:creationId xmlns:a16="http://schemas.microsoft.com/office/drawing/2014/main" id="{B410D8D3-85A2-B64C-8408-7D796D18CCBE}"/>
              </a:ext>
            </a:extLst>
          </p:cNvPr>
          <p:cNvSpPr/>
          <p:nvPr userDrawn="1"/>
        </p:nvSpPr>
        <p:spPr bwMode="auto">
          <a:xfrm>
            <a:off x="-13882" y="232808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837222B-CE0A-5A4F-B112-13E6FAF0ACA7}"/>
              </a:ext>
            </a:extLst>
          </p:cNvPr>
          <p:cNvSpPr/>
          <p:nvPr userDrawn="1"/>
        </p:nvSpPr>
        <p:spPr bwMode="auto">
          <a:xfrm>
            <a:off x="-13882" y="232808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 Placeholder 9">
            <a:extLst>
              <a:ext uri="{FF2B5EF4-FFF2-40B4-BE49-F238E27FC236}">
                <a16:creationId xmlns:a16="http://schemas.microsoft.com/office/drawing/2014/main" id="{A94A1737-6C13-254B-81C7-AE1A183586D9}"/>
              </a:ext>
            </a:extLst>
          </p:cNvPr>
          <p:cNvSpPr>
            <a:spLocks noGrp="1"/>
          </p:cNvSpPr>
          <p:nvPr>
            <p:ph type="body" sz="quarter" idx="22" hasCustomPrompt="1"/>
          </p:nvPr>
        </p:nvSpPr>
        <p:spPr>
          <a:xfrm>
            <a:off x="2173694" y="3584025"/>
            <a:ext cx="9419208" cy="430887"/>
          </a:xfrm>
        </p:spPr>
        <p:txBody>
          <a:bodyPr lIns="274320" anchor="ctr"/>
          <a:lstStyle>
            <a:lvl1pPr marL="0" indent="0" algn="l">
              <a:buNone/>
              <a:defRPr/>
            </a:lvl1pPr>
          </a:lstStyle>
          <a:p>
            <a:pPr lvl="0"/>
            <a:r>
              <a:rPr lang="en-US"/>
              <a:t>Click to add text</a:t>
            </a:r>
          </a:p>
        </p:txBody>
      </p:sp>
      <p:sp>
        <p:nvSpPr>
          <p:cNvPr id="34" name="Rectangle 33">
            <a:extLst>
              <a:ext uri="{FF2B5EF4-FFF2-40B4-BE49-F238E27FC236}">
                <a16:creationId xmlns:a16="http://schemas.microsoft.com/office/drawing/2014/main" id="{9D3F92D6-00CD-D440-A6C8-E7B5C9FC5F18}"/>
              </a:ext>
            </a:extLst>
          </p:cNvPr>
          <p:cNvSpPr/>
          <p:nvPr userDrawn="1"/>
        </p:nvSpPr>
        <p:spPr bwMode="auto">
          <a:xfrm>
            <a:off x="-13882" y="338047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CD3FC8B-DA32-6947-BC78-5E97FCB0F35A}"/>
              </a:ext>
            </a:extLst>
          </p:cNvPr>
          <p:cNvSpPr/>
          <p:nvPr userDrawn="1"/>
        </p:nvSpPr>
        <p:spPr bwMode="auto">
          <a:xfrm>
            <a:off x="-13882" y="338047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9">
            <a:extLst>
              <a:ext uri="{FF2B5EF4-FFF2-40B4-BE49-F238E27FC236}">
                <a16:creationId xmlns:a16="http://schemas.microsoft.com/office/drawing/2014/main" id="{7E4DE122-B7D9-E24C-9C45-BB9068A10572}"/>
              </a:ext>
            </a:extLst>
          </p:cNvPr>
          <p:cNvSpPr>
            <a:spLocks noGrp="1"/>
          </p:cNvSpPr>
          <p:nvPr>
            <p:ph type="body" sz="quarter" idx="24" hasCustomPrompt="1"/>
          </p:nvPr>
        </p:nvSpPr>
        <p:spPr>
          <a:xfrm>
            <a:off x="2173694" y="4636420"/>
            <a:ext cx="9419208" cy="430887"/>
          </a:xfrm>
        </p:spPr>
        <p:txBody>
          <a:bodyPr lIns="274320" anchor="ctr"/>
          <a:lstStyle>
            <a:lvl1pPr marL="0" indent="0" algn="l">
              <a:buNone/>
              <a:defRPr/>
            </a:lvl1pPr>
          </a:lstStyle>
          <a:p>
            <a:pPr lvl="0"/>
            <a:r>
              <a:rPr lang="en-US"/>
              <a:t>Click to add text</a:t>
            </a:r>
          </a:p>
        </p:txBody>
      </p:sp>
      <p:sp>
        <p:nvSpPr>
          <p:cNvPr id="38" name="Rectangle 37">
            <a:extLst>
              <a:ext uri="{FF2B5EF4-FFF2-40B4-BE49-F238E27FC236}">
                <a16:creationId xmlns:a16="http://schemas.microsoft.com/office/drawing/2014/main" id="{6C309DA8-D206-7347-A135-B6D3722260E4}"/>
              </a:ext>
            </a:extLst>
          </p:cNvPr>
          <p:cNvSpPr/>
          <p:nvPr userDrawn="1"/>
        </p:nvSpPr>
        <p:spPr bwMode="auto">
          <a:xfrm>
            <a:off x="-13882" y="4432872"/>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68936C0-EEED-1C4F-8276-54E23EBD9F29}"/>
              </a:ext>
            </a:extLst>
          </p:cNvPr>
          <p:cNvSpPr/>
          <p:nvPr userDrawn="1"/>
        </p:nvSpPr>
        <p:spPr bwMode="auto">
          <a:xfrm>
            <a:off x="-13882" y="4432872"/>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9">
            <a:extLst>
              <a:ext uri="{FF2B5EF4-FFF2-40B4-BE49-F238E27FC236}">
                <a16:creationId xmlns:a16="http://schemas.microsoft.com/office/drawing/2014/main" id="{C71748D1-F059-1543-A6CA-B1FA05354CFC}"/>
              </a:ext>
            </a:extLst>
          </p:cNvPr>
          <p:cNvSpPr>
            <a:spLocks noGrp="1"/>
          </p:cNvSpPr>
          <p:nvPr>
            <p:ph type="body" sz="quarter" idx="28" hasCustomPrompt="1"/>
          </p:nvPr>
        </p:nvSpPr>
        <p:spPr>
          <a:xfrm>
            <a:off x="2173694" y="5694285"/>
            <a:ext cx="9419208" cy="430887"/>
          </a:xfrm>
        </p:spPr>
        <p:txBody>
          <a:bodyPr lIns="274320" anchor="ctr"/>
          <a:lstStyle>
            <a:lvl1pPr marL="0" indent="0" algn="l">
              <a:buNone/>
              <a:defRPr/>
            </a:lvl1pPr>
          </a:lstStyle>
          <a:p>
            <a:pPr lvl="0"/>
            <a:r>
              <a:rPr lang="en-US"/>
              <a:t>Click to add text</a:t>
            </a:r>
          </a:p>
        </p:txBody>
      </p:sp>
      <p:sp>
        <p:nvSpPr>
          <p:cNvPr id="21" name="Rectangle 20">
            <a:extLst>
              <a:ext uri="{FF2B5EF4-FFF2-40B4-BE49-F238E27FC236}">
                <a16:creationId xmlns:a16="http://schemas.microsoft.com/office/drawing/2014/main" id="{1AEB8D59-47DA-6849-A0FA-9AAB4F9EA41A}"/>
              </a:ext>
            </a:extLst>
          </p:cNvPr>
          <p:cNvSpPr/>
          <p:nvPr userDrawn="1"/>
        </p:nvSpPr>
        <p:spPr bwMode="auto">
          <a:xfrm>
            <a:off x="-13882" y="5490737"/>
            <a:ext cx="1971675" cy="8413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BB6CDEA1-4537-7240-9574-90F4D15E037D}"/>
              </a:ext>
            </a:extLst>
          </p:cNvPr>
          <p:cNvSpPr/>
          <p:nvPr userDrawn="1"/>
        </p:nvSpPr>
        <p:spPr bwMode="auto">
          <a:xfrm>
            <a:off x="-13882" y="5490737"/>
            <a:ext cx="1846054" cy="8413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Content Placeholder 54">
            <a:extLst>
              <a:ext uri="{FF2B5EF4-FFF2-40B4-BE49-F238E27FC236}">
                <a16:creationId xmlns:a16="http://schemas.microsoft.com/office/drawing/2014/main" id="{00691BC6-2734-5447-AF2B-AD3F0A2E177C}"/>
              </a:ext>
            </a:extLst>
          </p:cNvPr>
          <p:cNvSpPr>
            <a:spLocks noGrp="1"/>
          </p:cNvSpPr>
          <p:nvPr>
            <p:ph sz="quarter" idx="29" hasCustomPrompt="1"/>
          </p:nvPr>
        </p:nvSpPr>
        <p:spPr>
          <a:xfrm>
            <a:off x="514755" y="1237478"/>
            <a:ext cx="914400" cy="914400"/>
          </a:xfrm>
        </p:spPr>
        <p:txBody>
          <a:bodyPr anchor="ctr">
            <a:noAutofit/>
          </a:bodyPr>
          <a:lstStyle>
            <a:lvl1pPr marL="0" indent="0" algn="ctr">
              <a:buNone/>
              <a:defRPr sz="1050"/>
            </a:lvl1pPr>
          </a:lstStyle>
          <a:p>
            <a:pPr lvl="0"/>
            <a:r>
              <a:rPr lang="en-US"/>
              <a:t>content</a:t>
            </a:r>
          </a:p>
        </p:txBody>
      </p:sp>
      <p:sp>
        <p:nvSpPr>
          <p:cNvPr id="25" name="Content Placeholder 54">
            <a:extLst>
              <a:ext uri="{FF2B5EF4-FFF2-40B4-BE49-F238E27FC236}">
                <a16:creationId xmlns:a16="http://schemas.microsoft.com/office/drawing/2014/main" id="{0261FCE4-0153-AA41-8A4B-7E891905315E}"/>
              </a:ext>
            </a:extLst>
          </p:cNvPr>
          <p:cNvSpPr>
            <a:spLocks noGrp="1"/>
          </p:cNvSpPr>
          <p:nvPr>
            <p:ph sz="quarter" idx="30" hasCustomPrompt="1"/>
          </p:nvPr>
        </p:nvSpPr>
        <p:spPr>
          <a:xfrm>
            <a:off x="514755" y="2291577"/>
            <a:ext cx="914400" cy="914400"/>
          </a:xfrm>
        </p:spPr>
        <p:txBody>
          <a:bodyPr anchor="ctr">
            <a:noAutofit/>
          </a:bodyPr>
          <a:lstStyle>
            <a:lvl1pPr marL="0" indent="0" algn="ctr">
              <a:buNone/>
              <a:defRPr sz="1050"/>
            </a:lvl1pPr>
          </a:lstStyle>
          <a:p>
            <a:pPr lvl="0"/>
            <a:r>
              <a:rPr lang="en-US"/>
              <a:t>content</a:t>
            </a:r>
          </a:p>
        </p:txBody>
      </p:sp>
      <p:sp>
        <p:nvSpPr>
          <p:cNvPr id="27" name="Content Placeholder 54">
            <a:extLst>
              <a:ext uri="{FF2B5EF4-FFF2-40B4-BE49-F238E27FC236}">
                <a16:creationId xmlns:a16="http://schemas.microsoft.com/office/drawing/2014/main" id="{10F51166-450A-3046-BA60-836128B08EF0}"/>
              </a:ext>
            </a:extLst>
          </p:cNvPr>
          <p:cNvSpPr>
            <a:spLocks noGrp="1"/>
          </p:cNvSpPr>
          <p:nvPr>
            <p:ph sz="quarter" idx="31" hasCustomPrompt="1"/>
          </p:nvPr>
        </p:nvSpPr>
        <p:spPr>
          <a:xfrm>
            <a:off x="514755" y="3346061"/>
            <a:ext cx="914400" cy="914400"/>
          </a:xfrm>
        </p:spPr>
        <p:txBody>
          <a:bodyPr anchor="ctr">
            <a:noAutofit/>
          </a:bodyPr>
          <a:lstStyle>
            <a:lvl1pPr marL="0" indent="0" algn="ctr">
              <a:buNone/>
              <a:defRPr sz="1050"/>
            </a:lvl1pPr>
          </a:lstStyle>
          <a:p>
            <a:pPr lvl="0"/>
            <a:r>
              <a:rPr lang="en-US"/>
              <a:t>content</a:t>
            </a:r>
          </a:p>
        </p:txBody>
      </p:sp>
      <p:sp>
        <p:nvSpPr>
          <p:cNvPr id="28" name="Content Placeholder 54">
            <a:extLst>
              <a:ext uri="{FF2B5EF4-FFF2-40B4-BE49-F238E27FC236}">
                <a16:creationId xmlns:a16="http://schemas.microsoft.com/office/drawing/2014/main" id="{F4AF0A26-9E61-7C45-9AA7-32AC517B7259}"/>
              </a:ext>
            </a:extLst>
          </p:cNvPr>
          <p:cNvSpPr>
            <a:spLocks noGrp="1"/>
          </p:cNvSpPr>
          <p:nvPr>
            <p:ph sz="quarter" idx="32" hasCustomPrompt="1"/>
          </p:nvPr>
        </p:nvSpPr>
        <p:spPr>
          <a:xfrm>
            <a:off x="528636" y="4397550"/>
            <a:ext cx="914400" cy="914400"/>
          </a:xfrm>
        </p:spPr>
        <p:txBody>
          <a:bodyPr anchor="ctr">
            <a:noAutofit/>
          </a:bodyPr>
          <a:lstStyle>
            <a:lvl1pPr marL="0" indent="0" algn="ctr">
              <a:buNone/>
              <a:defRPr sz="1050"/>
            </a:lvl1pPr>
          </a:lstStyle>
          <a:p>
            <a:pPr lvl="0"/>
            <a:r>
              <a:rPr lang="en-US"/>
              <a:t>content</a:t>
            </a:r>
          </a:p>
        </p:txBody>
      </p:sp>
      <p:sp>
        <p:nvSpPr>
          <p:cNvPr id="29" name="Content Placeholder 54">
            <a:extLst>
              <a:ext uri="{FF2B5EF4-FFF2-40B4-BE49-F238E27FC236}">
                <a16:creationId xmlns:a16="http://schemas.microsoft.com/office/drawing/2014/main" id="{0D90AC19-C147-F14C-BD66-E80B3BE898B6}"/>
              </a:ext>
            </a:extLst>
          </p:cNvPr>
          <p:cNvSpPr>
            <a:spLocks noGrp="1"/>
          </p:cNvSpPr>
          <p:nvPr>
            <p:ph sz="quarter" idx="33" hasCustomPrompt="1"/>
          </p:nvPr>
        </p:nvSpPr>
        <p:spPr>
          <a:xfrm>
            <a:off x="528636" y="5452064"/>
            <a:ext cx="914400" cy="914400"/>
          </a:xfrm>
        </p:spPr>
        <p:txBody>
          <a:bodyPr anchor="ctr">
            <a:noAutofit/>
          </a:bodyPr>
          <a:lstStyle>
            <a:lvl1pPr marL="0" indent="0" algn="ctr">
              <a:buNone/>
              <a:defRPr sz="1050"/>
            </a:lvl1pPr>
          </a:lstStyle>
          <a:p>
            <a:pPr lvl="0"/>
            <a:r>
              <a:rPr lang="en-US"/>
              <a:t>content</a:t>
            </a:r>
          </a:p>
        </p:txBody>
      </p:sp>
    </p:spTree>
    <p:extLst>
      <p:ext uri="{BB962C8B-B14F-4D97-AF65-F5344CB8AC3E}">
        <p14:creationId xmlns:p14="http://schemas.microsoft.com/office/powerpoint/2010/main" val="222192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750" fill="hold"/>
                                        <p:tgtEl>
                                          <p:spTgt spid="15"/>
                                        </p:tgtEl>
                                        <p:attrNameLst>
                                          <p:attrName>ppt_x</p:attrName>
                                        </p:attrNameLst>
                                      </p:cBhvr>
                                      <p:tavLst>
                                        <p:tav tm="0">
                                          <p:val>
                                            <p:strVal val="0-#ppt_w/2"/>
                                          </p:val>
                                        </p:tav>
                                        <p:tav tm="100000">
                                          <p:val>
                                            <p:strVal val="#ppt_x"/>
                                          </p:val>
                                        </p:tav>
                                      </p:tavLst>
                                    </p:anim>
                                    <p:anim calcmode="lin" valueType="num">
                                      <p:cBhvr additive="base">
                                        <p:cTn id="12" dur="75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0-#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750" fill="hold"/>
                                        <p:tgtEl>
                                          <p:spTgt spid="31"/>
                                        </p:tgtEl>
                                        <p:attrNameLst>
                                          <p:attrName>ppt_x</p:attrName>
                                        </p:attrNameLst>
                                      </p:cBhvr>
                                      <p:tavLst>
                                        <p:tav tm="0">
                                          <p:val>
                                            <p:strVal val="0-#ppt_w/2"/>
                                          </p:val>
                                        </p:tav>
                                        <p:tav tm="100000">
                                          <p:val>
                                            <p:strVal val="#ppt_x"/>
                                          </p:val>
                                        </p:tav>
                                      </p:tavLst>
                                    </p:anim>
                                    <p:anim calcmode="lin" valueType="num">
                                      <p:cBhvr additive="base">
                                        <p:cTn id="29" dur="75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fade">
                                      <p:cBhvr>
                                        <p:cTn id="33" dur="500"/>
                                        <p:tgtEl>
                                          <p:spTgt spid="25">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xEl>
                                              <p:pRg st="0" end="0"/>
                                            </p:txEl>
                                          </p:spTgt>
                                        </p:tgtEl>
                                        <p:attrNameLst>
                                          <p:attrName>style.visibility</p:attrName>
                                        </p:attrNameLst>
                                      </p:cBhvr>
                                      <p:to>
                                        <p:strVal val="visible"/>
                                      </p:to>
                                    </p:set>
                                    <p:animEffect transition="in" filter="fade">
                                      <p:cBhvr>
                                        <p:cTn id="36" dur="500"/>
                                        <p:tgtEl>
                                          <p:spTgt spid="26">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0-#ppt_w/2"/>
                                          </p:val>
                                        </p:tav>
                                        <p:tav tm="100000">
                                          <p:val>
                                            <p:strVal val="#ppt_x"/>
                                          </p:val>
                                        </p:tav>
                                      </p:tavLst>
                                    </p:anim>
                                    <p:anim calcmode="lin" valueType="num">
                                      <p:cBhvr additive="base">
                                        <p:cTn id="42" dur="500" fill="hold"/>
                                        <p:tgtEl>
                                          <p:spTgt spid="3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750" fill="hold"/>
                                        <p:tgtEl>
                                          <p:spTgt spid="35"/>
                                        </p:tgtEl>
                                        <p:attrNameLst>
                                          <p:attrName>ppt_x</p:attrName>
                                        </p:attrNameLst>
                                      </p:cBhvr>
                                      <p:tavLst>
                                        <p:tav tm="0">
                                          <p:val>
                                            <p:strVal val="0-#ppt_w/2"/>
                                          </p:val>
                                        </p:tav>
                                        <p:tav tm="100000">
                                          <p:val>
                                            <p:strVal val="#ppt_x"/>
                                          </p:val>
                                        </p:tav>
                                      </p:tavLst>
                                    </p:anim>
                                    <p:anim calcmode="lin" valueType="num">
                                      <p:cBhvr additive="base">
                                        <p:cTn id="46" dur="750" fill="hold"/>
                                        <p:tgtEl>
                                          <p:spTgt spid="35"/>
                                        </p:tgtEl>
                                        <p:attrNameLst>
                                          <p:attrName>ppt_y</p:attrName>
                                        </p:attrNameLst>
                                      </p:cBhvr>
                                      <p:tavLst>
                                        <p:tav tm="0">
                                          <p:val>
                                            <p:strVal val="#ppt_y"/>
                                          </p:val>
                                        </p:tav>
                                        <p:tav tm="100000">
                                          <p:val>
                                            <p:strVal val="#ppt_y"/>
                                          </p:val>
                                        </p:tav>
                                      </p:tavLst>
                                    </p:anim>
                                  </p:childTnLst>
                                </p:cTn>
                              </p:par>
                            </p:childTnLst>
                          </p:cTn>
                        </p:par>
                        <p:par>
                          <p:cTn id="47" fill="hold">
                            <p:stCondLst>
                              <p:cond delay="750"/>
                            </p:stCondLst>
                            <p:childTnLst>
                              <p:par>
                                <p:cTn id="48" presetID="10" presetClass="entr" presetSubtype="0" fill="hold" grpId="0" nodeType="afterEffect">
                                  <p:stCondLst>
                                    <p:cond delay="0"/>
                                  </p:stCondLst>
                                  <p:childTnLst>
                                    <p:set>
                                      <p:cBhvr>
                                        <p:cTn id="49" dur="1" fill="hold">
                                          <p:stCondLst>
                                            <p:cond delay="0"/>
                                          </p:stCondLst>
                                        </p:cTn>
                                        <p:tgtEl>
                                          <p:spTgt spid="27">
                                            <p:txEl>
                                              <p:pRg st="0" end="0"/>
                                            </p:txEl>
                                          </p:spTgt>
                                        </p:tgtEl>
                                        <p:attrNameLst>
                                          <p:attrName>style.visibility</p:attrName>
                                        </p:attrNameLst>
                                      </p:cBhvr>
                                      <p:to>
                                        <p:strVal val="visible"/>
                                      </p:to>
                                    </p:set>
                                    <p:animEffect transition="in" filter="fade">
                                      <p:cBhvr>
                                        <p:cTn id="50" dur="500"/>
                                        <p:tgtEl>
                                          <p:spTgt spid="27">
                                            <p:txEl>
                                              <p:pRg st="0" end="0"/>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fade">
                                      <p:cBhvr>
                                        <p:cTn id="53" dur="500"/>
                                        <p:tgtEl>
                                          <p:spTgt spid="3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grpId="0" nodeType="clickEffect">
                                  <p:stCondLst>
                                    <p:cond delay="0"/>
                                  </p:stCondLst>
                                  <p:childTnLst>
                                    <p:set>
                                      <p:cBhvr>
                                        <p:cTn id="57" dur="1" fill="hold">
                                          <p:stCondLst>
                                            <p:cond delay="0"/>
                                          </p:stCondLst>
                                        </p:cTn>
                                        <p:tgtEl>
                                          <p:spTgt spid="38"/>
                                        </p:tgtEl>
                                        <p:attrNameLst>
                                          <p:attrName>style.visibility</p:attrName>
                                        </p:attrNameLst>
                                      </p:cBhvr>
                                      <p:to>
                                        <p:strVal val="visible"/>
                                      </p:to>
                                    </p:set>
                                    <p:anim calcmode="lin" valueType="num">
                                      <p:cBhvr additive="base">
                                        <p:cTn id="58" dur="500" fill="hold"/>
                                        <p:tgtEl>
                                          <p:spTgt spid="38"/>
                                        </p:tgtEl>
                                        <p:attrNameLst>
                                          <p:attrName>ppt_x</p:attrName>
                                        </p:attrNameLst>
                                      </p:cBhvr>
                                      <p:tavLst>
                                        <p:tav tm="0">
                                          <p:val>
                                            <p:strVal val="0-#ppt_w/2"/>
                                          </p:val>
                                        </p:tav>
                                        <p:tav tm="100000">
                                          <p:val>
                                            <p:strVal val="#ppt_x"/>
                                          </p:val>
                                        </p:tav>
                                      </p:tavLst>
                                    </p:anim>
                                    <p:anim calcmode="lin" valueType="num">
                                      <p:cBhvr additive="base">
                                        <p:cTn id="59" dur="500" fill="hold"/>
                                        <p:tgtEl>
                                          <p:spTgt spid="38"/>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750" fill="hold"/>
                                        <p:tgtEl>
                                          <p:spTgt spid="39"/>
                                        </p:tgtEl>
                                        <p:attrNameLst>
                                          <p:attrName>ppt_x</p:attrName>
                                        </p:attrNameLst>
                                      </p:cBhvr>
                                      <p:tavLst>
                                        <p:tav tm="0">
                                          <p:val>
                                            <p:strVal val="0-#ppt_w/2"/>
                                          </p:val>
                                        </p:tav>
                                        <p:tav tm="100000">
                                          <p:val>
                                            <p:strVal val="#ppt_x"/>
                                          </p:val>
                                        </p:tav>
                                      </p:tavLst>
                                    </p:anim>
                                    <p:anim calcmode="lin" valueType="num">
                                      <p:cBhvr additive="base">
                                        <p:cTn id="63" dur="750" fill="hold"/>
                                        <p:tgtEl>
                                          <p:spTgt spid="39"/>
                                        </p:tgtEl>
                                        <p:attrNameLst>
                                          <p:attrName>ppt_y</p:attrName>
                                        </p:attrNameLst>
                                      </p:cBhvr>
                                      <p:tavLst>
                                        <p:tav tm="0">
                                          <p:val>
                                            <p:strVal val="#ppt_y"/>
                                          </p:val>
                                        </p:tav>
                                        <p:tav tm="100000">
                                          <p:val>
                                            <p:strVal val="#ppt_y"/>
                                          </p:val>
                                        </p:tav>
                                      </p:tavLst>
                                    </p:anim>
                                  </p:childTnLst>
                                </p:cTn>
                              </p:par>
                            </p:childTnLst>
                          </p:cTn>
                        </p:par>
                        <p:par>
                          <p:cTn id="64" fill="hold">
                            <p:stCondLst>
                              <p:cond delay="750"/>
                            </p:stCondLst>
                            <p:childTnLst>
                              <p:par>
                                <p:cTn id="65" presetID="10" presetClass="entr" presetSubtype="0" fill="hold" grpId="0" nodeType="afterEffect">
                                  <p:stCondLst>
                                    <p:cond delay="0"/>
                                  </p:stCondLst>
                                  <p:childTnLst>
                                    <p:set>
                                      <p:cBhvr>
                                        <p:cTn id="66" dur="1" fill="hold">
                                          <p:stCondLst>
                                            <p:cond delay="0"/>
                                          </p:stCondLst>
                                        </p:cTn>
                                        <p:tgtEl>
                                          <p:spTgt spid="28">
                                            <p:txEl>
                                              <p:pRg st="0" end="0"/>
                                            </p:txEl>
                                          </p:spTgt>
                                        </p:tgtEl>
                                        <p:attrNameLst>
                                          <p:attrName>style.visibility</p:attrName>
                                        </p:attrNameLst>
                                      </p:cBhvr>
                                      <p:to>
                                        <p:strVal val="visible"/>
                                      </p:to>
                                    </p:set>
                                    <p:animEffect transition="in" filter="fade">
                                      <p:cBhvr>
                                        <p:cTn id="67" dur="500"/>
                                        <p:tgtEl>
                                          <p:spTgt spid="28">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7">
                                            <p:txEl>
                                              <p:pRg st="0" end="0"/>
                                            </p:txEl>
                                          </p:spTgt>
                                        </p:tgtEl>
                                        <p:attrNameLst>
                                          <p:attrName>style.visibility</p:attrName>
                                        </p:attrNameLst>
                                      </p:cBhvr>
                                      <p:to>
                                        <p:strVal val="visible"/>
                                      </p:to>
                                    </p:set>
                                    <p:animEffect transition="in" filter="fade">
                                      <p:cBhvr>
                                        <p:cTn id="70" dur="500"/>
                                        <p:tgtEl>
                                          <p:spTgt spid="37">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8"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0-#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 calcmode="lin" valueType="num">
                                      <p:cBhvr additive="base">
                                        <p:cTn id="79" dur="750" fill="hold"/>
                                        <p:tgtEl>
                                          <p:spTgt spid="22"/>
                                        </p:tgtEl>
                                        <p:attrNameLst>
                                          <p:attrName>ppt_x</p:attrName>
                                        </p:attrNameLst>
                                      </p:cBhvr>
                                      <p:tavLst>
                                        <p:tav tm="0">
                                          <p:val>
                                            <p:strVal val="0-#ppt_w/2"/>
                                          </p:val>
                                        </p:tav>
                                        <p:tav tm="100000">
                                          <p:val>
                                            <p:strVal val="#ppt_x"/>
                                          </p:val>
                                        </p:tav>
                                      </p:tavLst>
                                    </p:anim>
                                    <p:anim calcmode="lin" valueType="num">
                                      <p:cBhvr additive="base">
                                        <p:cTn id="80" dur="750" fill="hold"/>
                                        <p:tgtEl>
                                          <p:spTgt spid="22"/>
                                        </p:tgtEl>
                                        <p:attrNameLst>
                                          <p:attrName>ppt_y</p:attrName>
                                        </p:attrNameLst>
                                      </p:cBhvr>
                                      <p:tavLst>
                                        <p:tav tm="0">
                                          <p:val>
                                            <p:strVal val="#ppt_y"/>
                                          </p:val>
                                        </p:tav>
                                        <p:tav tm="100000">
                                          <p:val>
                                            <p:strVal val="#ppt_y"/>
                                          </p:val>
                                        </p:tav>
                                      </p:tavLst>
                                    </p:anim>
                                  </p:childTnLst>
                                </p:cTn>
                              </p:par>
                            </p:childTnLst>
                          </p:cTn>
                        </p:par>
                        <p:par>
                          <p:cTn id="81" fill="hold">
                            <p:stCondLst>
                              <p:cond delay="750"/>
                            </p:stCondLst>
                            <p:childTnLst>
                              <p:par>
                                <p:cTn id="82" presetID="10" presetClass="entr" presetSubtype="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Effect transition="in" filter="fade">
                                      <p:cBhvr>
                                        <p:cTn id="84" dur="500"/>
                                        <p:tgtEl>
                                          <p:spTgt spid="29">
                                            <p:txEl>
                                              <p:pRg st="0" end="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4" grpId="0" animBg="1"/>
      <p:bldP spid="15" grpId="0" animBg="1"/>
      <p:bldP spid="26" grpId="0" build="p">
        <p:tmplLst>
          <p:tmpl lvl="1">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30" grpId="0" animBg="1"/>
      <p:bldP spid="31" grpId="0" animBg="1"/>
      <p:bldP spid="33" grpId="0" build="p">
        <p:tmplLst>
          <p:tmpl lvl="1">
            <p:tnLst>
              <p:par>
                <p:cTn presetID="10"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P spid="34" grpId="0" animBg="1"/>
      <p:bldP spid="35" grpId="0" animBg="1"/>
      <p:bldP spid="37" grpId="0" build="p">
        <p:tmplLst>
          <p:tmpl lvl="1">
            <p:tnLst>
              <p:par>
                <p:cTn presetID="10"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animBg="1"/>
      <p:bldP spid="39" grpId="0" animBg="1"/>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animBg="1"/>
      <p:bldP spid="22" grpId="0" animBg="1"/>
      <p:bldP spid="24" grpId="0" build="p">
        <p:tmplLst>
          <p:tmpl lvl="1">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 - Code bottom">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3489960"/>
            <a:ext cx="11018520" cy="2681891"/>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2827129"/>
            <a:ext cx="1219200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2837289"/>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837289"/>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2837289"/>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
        <p:nvSpPr>
          <p:cNvPr id="18" name="Title 6">
            <a:extLst>
              <a:ext uri="{FF2B5EF4-FFF2-40B4-BE49-F238E27FC236}">
                <a16:creationId xmlns:a16="http://schemas.microsoft.com/office/drawing/2014/main" id="{5FD7533E-6F86-0B4A-9787-E3DE945EA87E}"/>
              </a:ext>
            </a:extLst>
          </p:cNvPr>
          <p:cNvSpPr>
            <a:spLocks noGrp="1"/>
          </p:cNvSpPr>
          <p:nvPr>
            <p:ph type="title" hasCustomPrompt="1"/>
          </p:nvPr>
        </p:nvSpPr>
        <p:spPr>
          <a:xfrm>
            <a:off x="588263" y="380696"/>
            <a:ext cx="11018520" cy="553998"/>
          </a:xfrm>
        </p:spPr>
        <p:txBody>
          <a:bodyPr/>
          <a:lstStyle/>
          <a:p>
            <a:r>
              <a:rPr lang="en-US"/>
              <a:t>Code Bottom Slide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23977"/>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1466682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xEl>
                                              <p:pRg st="0" end="0"/>
                                            </p:txEl>
                                          </p:spTgt>
                                        </p:tgtEl>
                                        <p:attrNameLst>
                                          <p:attrName>style.visibility</p:attrName>
                                        </p:attrNameLst>
                                      </p:cBhvr>
                                      <p:to>
                                        <p:strVal val="visible"/>
                                      </p:to>
                                    </p:set>
                                    <p:animEffect transition="in" filter="fade">
                                      <p:cBhvr>
                                        <p:cTn id="30" dur="500"/>
                                        <p:tgtEl>
                                          <p:spTgt spid="1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xEl>
                                              <p:pRg st="1" end="1"/>
                                            </p:txEl>
                                          </p:spTgt>
                                        </p:tgtEl>
                                        <p:attrNameLst>
                                          <p:attrName>style.visibility</p:attrName>
                                        </p:attrNameLst>
                                      </p:cBhvr>
                                      <p:to>
                                        <p:strVal val="visible"/>
                                      </p:to>
                                    </p:set>
                                    <p:animEffect transition="in" filter="fade">
                                      <p:cBhvr>
                                        <p:cTn id="33"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10" presetClass="entr" presetSubtype="0" fill="hold" nodeType="click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 - Code top">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498393"/>
            <a:ext cx="11018520" cy="2900149"/>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588263" y="3811793"/>
            <a:ext cx="11018520" cy="553998"/>
          </a:xfrm>
        </p:spPr>
        <p:txBody>
          <a:bodyPr/>
          <a:lstStyle/>
          <a:p>
            <a:r>
              <a:rPr lang="en-US"/>
              <a:t>Code Top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6390" y="4555074"/>
            <a:ext cx="11018520"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p:nvPr userDrawn="1"/>
        </p:nvCxnSpPr>
        <p:spPr>
          <a:xfrm>
            <a:off x="0" y="3605169"/>
            <a:ext cx="12192000"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2012853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C142-0020-BD44-ACFE-9A7BEB5DFF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CD9EB72-039A-9747-A5FA-6A6BD3A2F2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F3F9248-C097-E848-9C30-B2BB6CAD3C57}"/>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6BA4997B-51D6-6F4E-88AA-82514977F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33E71-8F39-C740-B4A8-C03B38CC0BFA}"/>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946948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 - Code lef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28522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6744749" y="504552"/>
            <a:ext cx="4862033" cy="553998"/>
          </a:xfrm>
        </p:spPr>
        <p:txBody>
          <a:bodyPr/>
          <a:lstStyle/>
          <a:p>
            <a:r>
              <a:rPr lang="en-US"/>
              <a:t>Code Left Slide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742876"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17420"/>
            <a:ext cx="0" cy="68754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37207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xEl>
                                              <p:pRg st="1" end="1"/>
                                            </p:txEl>
                                          </p:spTgt>
                                        </p:tgtEl>
                                        <p:attrNameLst>
                                          <p:attrName>style.visibility</p:attrName>
                                        </p:attrNameLst>
                                      </p:cBhvr>
                                      <p:to>
                                        <p:strVal val="visible"/>
                                      </p:to>
                                    </p:set>
                                    <p:animEffect transition="in" filter="fade">
                                      <p:cBhvr>
                                        <p:cTn id="33"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 Code right">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380807" y="1058550"/>
            <a:ext cx="5561895" cy="5208026"/>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1" name="Title 6">
            <a:extLst>
              <a:ext uri="{FF2B5EF4-FFF2-40B4-BE49-F238E27FC236}">
                <a16:creationId xmlns:a16="http://schemas.microsoft.com/office/drawing/2014/main" id="{5381C0A8-DCBC-F241-8812-912E4F18095E}"/>
              </a:ext>
            </a:extLst>
          </p:cNvPr>
          <p:cNvSpPr>
            <a:spLocks noGrp="1"/>
          </p:cNvSpPr>
          <p:nvPr>
            <p:ph type="title" hasCustomPrompt="1"/>
          </p:nvPr>
        </p:nvSpPr>
        <p:spPr>
          <a:xfrm>
            <a:off x="287100" y="504552"/>
            <a:ext cx="4862033" cy="553998"/>
          </a:xfrm>
        </p:spPr>
        <p:txBody>
          <a:bodyPr/>
          <a:lstStyle/>
          <a:p>
            <a:r>
              <a:rPr lang="en-US"/>
              <a:t>Code Right Slide</a:t>
            </a:r>
          </a:p>
        </p:txBody>
      </p:sp>
      <p:cxnSp>
        <p:nvCxnSpPr>
          <p:cNvPr id="14" name="Straight Connector 13">
            <a:extLst>
              <a:ext uri="{FF2B5EF4-FFF2-40B4-BE49-F238E27FC236}">
                <a16:creationId xmlns:a16="http://schemas.microsoft.com/office/drawing/2014/main" id="{6EEF97BD-699F-8644-8F99-FB2AF349016F}"/>
              </a:ext>
            </a:extLst>
          </p:cNvPr>
          <p:cNvCxnSpPr>
            <a:cxnSpLocks/>
          </p:cNvCxnSpPr>
          <p:nvPr userDrawn="1"/>
        </p:nvCxnSpPr>
        <p:spPr>
          <a:xfrm>
            <a:off x="6095650" y="-24061"/>
            <a:ext cx="0" cy="688206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6112428" y="3560"/>
            <a:ext cx="3886200" cy="402336"/>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6114166" y="-24061"/>
            <a:ext cx="3880520" cy="363019"/>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6198377" y="-17420"/>
            <a:ext cx="3788358" cy="307777"/>
          </a:xfrm>
        </p:spPr>
        <p:txBody>
          <a:bodyPr lIns="91440"/>
          <a:lstStyle>
            <a:lvl1pPr marL="0" indent="0">
              <a:buNone/>
              <a:defRPr sz="2000">
                <a:solidFill>
                  <a:schemeClr val="bg1"/>
                </a:solidFill>
                <a:latin typeface="+mj-lt"/>
              </a:defRPr>
            </a:lvl1pPr>
          </a:lstStyle>
          <a:p>
            <a:pPr lvl="0"/>
            <a:r>
              <a:rPr lang="en-US"/>
              <a:t>Click to enter title</a:t>
            </a:r>
          </a:p>
        </p:txBody>
      </p:sp>
      <p:sp>
        <p:nvSpPr>
          <p:cNvPr id="9" name="Text Placeholder 3">
            <a:extLst>
              <a:ext uri="{FF2B5EF4-FFF2-40B4-BE49-F238E27FC236}">
                <a16:creationId xmlns:a16="http://schemas.microsoft.com/office/drawing/2014/main" id="{5EC0536C-EDB6-9F44-8251-56239D54D9E1}"/>
              </a:ext>
            </a:extLst>
          </p:cNvPr>
          <p:cNvSpPr>
            <a:spLocks noGrp="1"/>
          </p:cNvSpPr>
          <p:nvPr>
            <p:ph type="body" sz="quarter" idx="10" hasCustomPrompt="1"/>
          </p:nvPr>
        </p:nvSpPr>
        <p:spPr>
          <a:xfrm>
            <a:off x="287100" y="1280387"/>
            <a:ext cx="4862033" cy="80021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a:t>
            </a:r>
          </a:p>
          <a:p>
            <a:pPr lvl="1"/>
            <a:r>
              <a:rPr lang="en-US"/>
              <a:t>Second level</a:t>
            </a:r>
          </a:p>
        </p:txBody>
      </p:sp>
    </p:spTree>
    <p:extLst>
      <p:ext uri="{BB962C8B-B14F-4D97-AF65-F5344CB8AC3E}">
        <p14:creationId xmlns:p14="http://schemas.microsoft.com/office/powerpoint/2010/main" val="625283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xEl>
                                              <p:pRg st="1" end="1"/>
                                            </p:txEl>
                                          </p:spTgt>
                                        </p:tgtEl>
                                        <p:attrNameLst>
                                          <p:attrName>style.visibility</p:attrName>
                                        </p:attrNameLst>
                                      </p:cBhvr>
                                      <p:to>
                                        <p:strVal val="visible"/>
                                      </p:to>
                                    </p:set>
                                    <p:animEffect transition="in" filter="fade">
                                      <p:cBhvr>
                                        <p:cTn id="33"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9" grpId="0" build="p">
        <p:tmplLst>
          <p:tmpl lvl="1">
            <p:tnLst>
              <p:par>
                <p:cTn presetID="10" presetClass="entr" presetSubtype="0" fill="hold" nodeType="click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 - Code full">
    <p:spTree>
      <p:nvGrpSpPr>
        <p:cNvPr id="1" name=""/>
        <p:cNvGrpSpPr/>
        <p:nvPr/>
      </p:nvGrpSpPr>
      <p:grpSpPr>
        <a:xfrm>
          <a:off x="0" y="0"/>
          <a:ext cx="0" cy="0"/>
          <a:chOff x="0" y="0"/>
          <a:chExt cx="0" cy="0"/>
        </a:xfrm>
      </p:grpSpPr>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8263" y="595618"/>
            <a:ext cx="11018520" cy="5515273"/>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5" name="Content Placeholder 5">
            <a:extLst>
              <a:ext uri="{FF2B5EF4-FFF2-40B4-BE49-F238E27FC236}">
                <a16:creationId xmlns:a16="http://schemas.microsoft.com/office/drawing/2014/main" id="{9E3AFC00-9C82-4F4F-9171-01BC54B3377F}"/>
              </a:ext>
            </a:extLst>
          </p:cNvPr>
          <p:cNvSpPr txBox="1">
            <a:spLocks/>
          </p:cNvSpPr>
          <p:nvPr userDrawn="1"/>
        </p:nvSpPr>
        <p:spPr>
          <a:xfrm>
            <a:off x="70" y="990"/>
            <a:ext cx="3886200" cy="442570"/>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6" name="Content Placeholder 5">
            <a:extLst>
              <a:ext uri="{FF2B5EF4-FFF2-40B4-BE49-F238E27FC236}">
                <a16:creationId xmlns:a16="http://schemas.microsoft.com/office/drawing/2014/main" id="{F8327373-0B58-0447-890F-ACBB713E9713}"/>
              </a:ext>
            </a:extLst>
          </p:cNvPr>
          <p:cNvSpPr txBox="1">
            <a:spLocks/>
          </p:cNvSpPr>
          <p:nvPr userDrawn="1"/>
        </p:nvSpPr>
        <p:spPr>
          <a:xfrm>
            <a:off x="1808" y="-24665"/>
            <a:ext cx="3880520" cy="399321"/>
          </a:xfrm>
          <a:prstGeom prst="rect">
            <a:avLst/>
          </a:prstGeom>
          <a:solidFill>
            <a:schemeClr val="accent5"/>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86019" y="-15262"/>
            <a:ext cx="3788358" cy="338555"/>
          </a:xfrm>
        </p:spPr>
        <p:txBody>
          <a:bodyPr lIns="91440"/>
          <a:lstStyle>
            <a:lvl1pPr marL="0" indent="0">
              <a:buNone/>
              <a:defRPr sz="2000">
                <a:solidFill>
                  <a:schemeClr val="bg1"/>
                </a:solidFill>
                <a:latin typeface="+mj-lt"/>
              </a:defRPr>
            </a:lvl1pPr>
          </a:lstStyle>
          <a:p>
            <a:pPr lvl="0"/>
            <a:r>
              <a:rPr lang="en-US"/>
              <a:t>Click to enter title</a:t>
            </a:r>
          </a:p>
        </p:txBody>
      </p:sp>
    </p:spTree>
    <p:extLst>
      <p:ext uri="{BB962C8B-B14F-4D97-AF65-F5344CB8AC3E}">
        <p14:creationId xmlns:p14="http://schemas.microsoft.com/office/powerpoint/2010/main" val="1873652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00" fill="hold"/>
                                        <p:tgtEl>
                                          <p:spTgt spid="16"/>
                                        </p:tgtEl>
                                        <p:attrNameLst>
                                          <p:attrName>ppt_x</p:attrName>
                                        </p:attrNameLst>
                                      </p:cBhvr>
                                      <p:tavLst>
                                        <p:tav tm="0">
                                          <p:val>
                                            <p:strVal val="#ppt_x"/>
                                          </p:val>
                                        </p:tav>
                                        <p:tav tm="100000">
                                          <p:val>
                                            <p:strVal val="#ppt_x"/>
                                          </p:val>
                                        </p:tav>
                                      </p:tavLst>
                                    </p:anim>
                                    <p:anim calcmode="lin" valueType="num">
                                      <p:cBhvr>
                                        <p:cTn id="8" dur="700" fill="hold"/>
                                        <p:tgtEl>
                                          <p:spTgt spid="16"/>
                                        </p:tgtEl>
                                        <p:attrNameLst>
                                          <p:attrName>ppt_y</p:attrName>
                                        </p:attrNameLst>
                                      </p:cBhvr>
                                      <p:tavLst>
                                        <p:tav tm="0">
                                          <p:val>
                                            <p:strVal val="#ppt_y-#ppt_h/2"/>
                                          </p:val>
                                        </p:tav>
                                        <p:tav tm="100000">
                                          <p:val>
                                            <p:strVal val="#ppt_y"/>
                                          </p:val>
                                        </p:tav>
                                      </p:tavLst>
                                    </p:anim>
                                    <p:anim calcmode="lin" valueType="num">
                                      <p:cBhvr>
                                        <p:cTn id="9" dur="700" fill="hold"/>
                                        <p:tgtEl>
                                          <p:spTgt spid="16"/>
                                        </p:tgtEl>
                                        <p:attrNameLst>
                                          <p:attrName>ppt_w</p:attrName>
                                        </p:attrNameLst>
                                      </p:cBhvr>
                                      <p:tavLst>
                                        <p:tav tm="0">
                                          <p:val>
                                            <p:strVal val="#ppt_w"/>
                                          </p:val>
                                        </p:tav>
                                        <p:tav tm="100000">
                                          <p:val>
                                            <p:strVal val="#ppt_w"/>
                                          </p:val>
                                        </p:tav>
                                      </p:tavLst>
                                    </p:anim>
                                    <p:anim calcmode="lin" valueType="num">
                                      <p:cBhvr>
                                        <p:cTn id="10" dur="700" fill="hold"/>
                                        <p:tgtEl>
                                          <p:spTgt spid="16"/>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ppt_h/2"/>
                                          </p:val>
                                        </p:tav>
                                        <p:tav tm="100000">
                                          <p:val>
                                            <p:strVal val="#ppt_y"/>
                                          </p:val>
                                        </p:tav>
                                      </p:tavLst>
                                    </p:anim>
                                    <p:anim calcmode="lin" valueType="num">
                                      <p:cBhvr>
                                        <p:cTn id="15" dur="500" fill="hold"/>
                                        <p:tgtEl>
                                          <p:spTgt spid="15"/>
                                        </p:tgtEl>
                                        <p:attrNameLst>
                                          <p:attrName>ppt_w</p:attrName>
                                        </p:attrNameLst>
                                      </p:cBhvr>
                                      <p:tavLst>
                                        <p:tav tm="0">
                                          <p:val>
                                            <p:strVal val="#ppt_w"/>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childTnLst>
                                </p:cTn>
                              </p:par>
                            </p:childTnLst>
                          </p:cTn>
                        </p:par>
                        <p:par>
                          <p:cTn id="17" fill="hold">
                            <p:stCondLst>
                              <p:cond delay="700"/>
                            </p:stCondLst>
                            <p:childTnLst>
                              <p:par>
                                <p:cTn id="18" presetID="10" presetClass="entr" presetSubtype="0" fill="hold" grpId="0" nodeType="after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fade">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animBg="1"/>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Lis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4200" y="1332527"/>
            <a:ext cx="5209930" cy="492443"/>
          </a:xfrm>
        </p:spPr>
        <p:txBody>
          <a:bodyPr/>
          <a:lstStyle>
            <a:lvl1pPr>
              <a:defRPr sz="3200">
                <a:solidFill>
                  <a:schemeClr val="accent1"/>
                </a:solidFill>
              </a:defRPr>
            </a:lvl1pPr>
          </a:lstStyle>
          <a:p>
            <a:r>
              <a:rPr lang="en-US"/>
              <a:t>Click to add a title</a:t>
            </a:r>
          </a:p>
        </p:txBody>
      </p:sp>
      <p:sp>
        <p:nvSpPr>
          <p:cNvPr id="4" name="Text Placeholder 3"/>
          <p:cNvSpPr>
            <a:spLocks noGrp="1"/>
          </p:cNvSpPr>
          <p:nvPr>
            <p:ph type="body" sz="quarter" idx="10"/>
          </p:nvPr>
        </p:nvSpPr>
        <p:spPr>
          <a:xfrm>
            <a:off x="584200"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9939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05304ACA-B594-6547-9E7A-0E1773B3DE90}"/>
              </a:ext>
            </a:extLst>
          </p:cNvPr>
          <p:cNvCxnSpPr>
            <a:cxnSpLocks/>
          </p:cNvCxnSpPr>
          <p:nvPr userDrawn="1"/>
        </p:nvCxnSpPr>
        <p:spPr>
          <a:xfrm>
            <a:off x="6095650" y="1435100"/>
            <a:ext cx="0" cy="450850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4BAB684-9727-1945-B36A-1074A469E6C7}"/>
              </a:ext>
            </a:extLst>
          </p:cNvPr>
          <p:cNvSpPr>
            <a:spLocks noGrp="1"/>
          </p:cNvSpPr>
          <p:nvPr>
            <p:ph type="body" sz="quarter" idx="13" hasCustomPrompt="1"/>
          </p:nvPr>
        </p:nvSpPr>
        <p:spPr>
          <a:xfrm>
            <a:off x="584200" y="266700"/>
            <a:ext cx="11122025" cy="553998"/>
          </a:xfrm>
        </p:spPr>
        <p:txBody>
          <a:bodyPr/>
          <a:lstStyle>
            <a:lvl1pPr marL="0" indent="0">
              <a:buNone/>
              <a:defRPr sz="3600">
                <a:latin typeface="+mj-lt"/>
              </a:defRPr>
            </a:lvl1pPr>
          </a:lstStyle>
          <a:p>
            <a:pPr lvl="0"/>
            <a:r>
              <a:rPr lang="en-US"/>
              <a:t>Click to add a title</a:t>
            </a:r>
          </a:p>
        </p:txBody>
      </p:sp>
      <p:sp>
        <p:nvSpPr>
          <p:cNvPr id="15" name="Text Placeholder 14">
            <a:extLst>
              <a:ext uri="{FF2B5EF4-FFF2-40B4-BE49-F238E27FC236}">
                <a16:creationId xmlns:a16="http://schemas.microsoft.com/office/drawing/2014/main" id="{41D58060-15AC-4646-9CB1-50F0A8607E3F}"/>
              </a:ext>
            </a:extLst>
          </p:cNvPr>
          <p:cNvSpPr>
            <a:spLocks noGrp="1"/>
          </p:cNvSpPr>
          <p:nvPr>
            <p:ph type="body" sz="quarter" idx="14" hasCustomPrompt="1"/>
          </p:nvPr>
        </p:nvSpPr>
        <p:spPr>
          <a:xfrm>
            <a:off x="6397625" y="1332527"/>
            <a:ext cx="5211763" cy="492443"/>
          </a:xfrm>
        </p:spPr>
        <p:txBody>
          <a:bodyPr/>
          <a:lstStyle>
            <a:lvl1pPr marL="0" indent="0">
              <a:buNone/>
              <a:defRPr sz="3200">
                <a:solidFill>
                  <a:schemeClr val="accent1"/>
                </a:solidFill>
                <a:latin typeface="+mj-lt"/>
              </a:defRPr>
            </a:lvl1pPr>
          </a:lstStyle>
          <a:p>
            <a:pPr lvl="0"/>
            <a:r>
              <a:rPr lang="en-US"/>
              <a:t>Click to add a title</a:t>
            </a:r>
          </a:p>
        </p:txBody>
      </p:sp>
    </p:spTree>
    <p:extLst>
      <p:ext uri="{BB962C8B-B14F-4D97-AF65-F5344CB8AC3E}">
        <p14:creationId xmlns:p14="http://schemas.microsoft.com/office/powerpoint/2010/main" val="1539121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3245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697418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2268824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1665760"/>
            <a:ext cx="3468956" cy="3814600"/>
          </a:xfrm>
        </p:spPr>
        <p:txBody>
          <a:bodyPr/>
          <a:lstStyle>
            <a:lvl1pPr>
              <a:defRPr sz="32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1665760"/>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137763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137763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67D14B5-8BE3-5445-AFD0-EC32DC794FDA}"/>
              </a:ext>
            </a:extLst>
          </p:cNvPr>
          <p:cNvSpPr txBox="1"/>
          <p:nvPr userDrawn="1"/>
        </p:nvSpPr>
        <p:spPr>
          <a:xfrm>
            <a:off x="584200" y="751840"/>
            <a:ext cx="3481388" cy="553998"/>
          </a:xfrm>
          <a:prstGeom prst="rect">
            <a:avLst/>
          </a:prstGeom>
          <a:noFill/>
        </p:spPr>
        <p:txBody>
          <a:bodyPr wrap="square" lIns="0" tIns="0" rIns="0" bIns="0" rtlCol="0">
            <a:spAutoFit/>
          </a:bodyPr>
          <a:lstStyle/>
          <a:p>
            <a:pPr algn="l" defTabSz="932742" rtl="0" eaLnBrk="1" latinLnBrk="0" hangingPunct="1">
              <a:lnSpc>
                <a:spcPct val="100000"/>
              </a:lnSpc>
              <a:spcBef>
                <a:spcPct val="0"/>
              </a:spcBef>
              <a:buNone/>
            </a:pPr>
            <a:r>
              <a:rPr lang="en-US" sz="3600" b="0" kern="1200" cap="none" spc="-50" baseline="0">
                <a:ln w="3175">
                  <a:noFill/>
                </a:ln>
                <a:solidFill>
                  <a:schemeClr val="tx1"/>
                </a:solidFill>
                <a:effectLst/>
                <a:latin typeface="+mj-lt"/>
                <a:ea typeface="+mn-ea"/>
              </a:rPr>
              <a:t>Agenda</a:t>
            </a:r>
          </a:p>
        </p:txBody>
      </p:sp>
    </p:spTree>
    <p:extLst>
      <p:ext uri="{BB962C8B-B14F-4D97-AF65-F5344CB8AC3E}">
        <p14:creationId xmlns:p14="http://schemas.microsoft.com/office/powerpoint/2010/main" val="71326980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59619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365107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46CD-783C-E446-A654-5A97D52E5C3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DB311D7-FB26-3447-89AA-C3A970F9958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99C9821-F53E-3D43-95C2-7DA259B8E9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D39553A-38DC-2849-9767-A79354E5F7A9}"/>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6" name="Footer Placeholder 5">
            <a:extLst>
              <a:ext uri="{FF2B5EF4-FFF2-40B4-BE49-F238E27FC236}">
                <a16:creationId xmlns:a16="http://schemas.microsoft.com/office/drawing/2014/main" id="{E0DD1614-9637-4C4A-AAAD-EE2CB1E131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D2C81-C0BD-C340-9281-0E6DE6F3D255}"/>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51444605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70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2482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936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050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6058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54050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41727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7266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70292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4E8C6-202A-F64A-BA01-9911062B6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E30AB48-1C58-CC47-A010-FE5713AC47E8}"/>
              </a:ext>
            </a:extLst>
          </p:cNvPr>
          <p:cNvSpPr>
            <a:spLocks noGrp="1"/>
          </p:cNvSpPr>
          <p:nvPr>
            <p:ph sz="half" idx="1"/>
          </p:nvPr>
        </p:nvSpPr>
        <p:spPr>
          <a:xfrm>
            <a:off x="368135" y="1825625"/>
            <a:ext cx="5651665"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8AF4BDF-70C4-3F46-90C6-7C02463D0D2C}"/>
              </a:ext>
            </a:extLst>
          </p:cNvPr>
          <p:cNvSpPr>
            <a:spLocks noGrp="1"/>
          </p:cNvSpPr>
          <p:nvPr>
            <p:ph sz="half" idx="2"/>
          </p:nvPr>
        </p:nvSpPr>
        <p:spPr>
          <a:xfrm>
            <a:off x="6172199" y="1825625"/>
            <a:ext cx="5667499"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813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9897D-F55E-D545-AF06-17BFDCC76F1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A87DBF6-EF12-0146-A518-DAA88767CD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0DE060-D9DC-AC41-BD50-79B0234B19A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3D2A22-D6C1-2B4D-8913-A9183A5C5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AF1B4B8-382C-B348-A6A8-EEF630DB4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5A1B989-8141-2B4E-B17C-EC9933EE07BF}"/>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8" name="Footer Placeholder 7">
            <a:extLst>
              <a:ext uri="{FF2B5EF4-FFF2-40B4-BE49-F238E27FC236}">
                <a16:creationId xmlns:a16="http://schemas.microsoft.com/office/drawing/2014/main" id="{44321111-8CBB-8D44-AC98-AB93F2AA5B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6B2836-4AE2-F841-B3E2-BFBEC8C2254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7963194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73F7-37E8-7C43-A3FA-D2E265D07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4AA5B1-99C1-3D4D-BB06-FA5F099A007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403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52C32-9102-3C49-BEF5-404D391F865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248ACE9-B21C-F747-95AF-78DFB0FB8313}"/>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4" name="Footer Placeholder 3">
            <a:extLst>
              <a:ext uri="{FF2B5EF4-FFF2-40B4-BE49-F238E27FC236}">
                <a16:creationId xmlns:a16="http://schemas.microsoft.com/office/drawing/2014/main" id="{9EC09D8C-56E2-1B40-ABE7-25F97CFD98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9F767-330C-DF4A-8B35-9876C1FB7E32}"/>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868822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B8E849-2F2B-AD42-8792-66D97CD423D8}"/>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3" name="Footer Placeholder 2">
            <a:extLst>
              <a:ext uri="{FF2B5EF4-FFF2-40B4-BE49-F238E27FC236}">
                <a16:creationId xmlns:a16="http://schemas.microsoft.com/office/drawing/2014/main" id="{53832D7A-6111-F74F-8CB6-BCE469A4AA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D99B27-1F36-8B4D-AA0F-7D733362D577}"/>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3087639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0E96B-37CE-FD44-A683-5D22241263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4936213-2CA2-3446-B210-47F125FB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B5CF1BD-BF83-674D-9885-22FDCC5A7D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DC527FB-5D2A-A546-AF67-C628441A5718}"/>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6" name="Footer Placeholder 5">
            <a:extLst>
              <a:ext uri="{FF2B5EF4-FFF2-40B4-BE49-F238E27FC236}">
                <a16:creationId xmlns:a16="http://schemas.microsoft.com/office/drawing/2014/main" id="{E324643E-A438-E14E-9E9B-C925183EC1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11742-C9AE-1840-8F62-6EE3DC991FFE}"/>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816932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DC7C7-528A-774D-8035-2C32DA60BF4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48F5B5B-8ECF-4F4A-9DE8-CA9032FD7C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0594E-0A32-8A46-981D-55FA4F214E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141E011-6DB1-2F4C-9318-7BC034F264F8}"/>
              </a:ext>
            </a:extLst>
          </p:cNvPr>
          <p:cNvSpPr>
            <a:spLocks noGrp="1"/>
          </p:cNvSpPr>
          <p:nvPr>
            <p:ph type="dt" sz="half" idx="10"/>
          </p:nvPr>
        </p:nvSpPr>
        <p:spPr/>
        <p:txBody>
          <a:bodyPr/>
          <a:lstStyle/>
          <a:p>
            <a:fld id="{766927D6-957D-304E-8ACA-BA097D129572}" type="datetimeFigureOut">
              <a:rPr lang="en-US" smtClean="0"/>
              <a:t>2/17/2020</a:t>
            </a:fld>
            <a:endParaRPr lang="en-US"/>
          </a:p>
        </p:txBody>
      </p:sp>
      <p:sp>
        <p:nvSpPr>
          <p:cNvPr id="6" name="Footer Placeholder 5">
            <a:extLst>
              <a:ext uri="{FF2B5EF4-FFF2-40B4-BE49-F238E27FC236}">
                <a16:creationId xmlns:a16="http://schemas.microsoft.com/office/drawing/2014/main" id="{96CE3516-9221-8F49-9F4D-82B68B081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86C30-456D-0048-B930-99D4A4E7ECE9}"/>
              </a:ext>
            </a:extLst>
          </p:cNvPr>
          <p:cNvSpPr>
            <a:spLocks noGrp="1"/>
          </p:cNvSpPr>
          <p:nvPr>
            <p:ph type="sldNum" sz="quarter" idx="12"/>
          </p:nvPr>
        </p:nvSpPr>
        <p:spPr/>
        <p:txBody>
          <a:bodyPr/>
          <a:lstStyle/>
          <a:p>
            <a:fld id="{4A114691-F8AB-0241-88DA-785A25419BFB}" type="slidenum">
              <a:rPr lang="en-US" smtClean="0"/>
              <a:t>‹#›</a:t>
            </a:fld>
            <a:endParaRPr lang="en-US"/>
          </a:p>
        </p:txBody>
      </p:sp>
    </p:spTree>
    <p:extLst>
      <p:ext uri="{BB962C8B-B14F-4D97-AF65-F5344CB8AC3E}">
        <p14:creationId xmlns:p14="http://schemas.microsoft.com/office/powerpoint/2010/main" val="26552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image" Target="../media/image4.emf"/><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theme" Target="../theme/theme2.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8" Type="http://schemas.openxmlformats.org/officeDocument/2006/relationships/slideLayout" Target="../slideLayouts/slideLayout23.xml"/><Relationship Id="rId3"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3FBE0A-E06F-6646-B029-91B5EAF70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2559FAA-CECC-D24C-86C7-BC04060353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04AEE6-A33A-3C48-BBAA-84DDAE2D54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927D6-957D-304E-8ACA-BA097D129572}" type="datetimeFigureOut">
              <a:rPr lang="en-US" smtClean="0"/>
              <a:t>2/17/2020</a:t>
            </a:fld>
            <a:endParaRPr lang="en-US"/>
          </a:p>
        </p:txBody>
      </p:sp>
      <p:sp>
        <p:nvSpPr>
          <p:cNvPr id="5" name="Footer Placeholder 4">
            <a:extLst>
              <a:ext uri="{FF2B5EF4-FFF2-40B4-BE49-F238E27FC236}">
                <a16:creationId xmlns:a16="http://schemas.microsoft.com/office/drawing/2014/main" id="{8858E285-A6F2-9F4E-9526-7C8DF89845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D79F-7881-BF4A-9FBD-E0D8E9BD5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114691-F8AB-0241-88DA-785A25419BFB}" type="slidenum">
              <a:rPr lang="en-US" smtClean="0"/>
              <a:t>‹#›</a:t>
            </a:fld>
            <a:endParaRPr lang="en-US"/>
          </a:p>
        </p:txBody>
      </p:sp>
    </p:spTree>
    <p:extLst>
      <p:ext uri="{BB962C8B-B14F-4D97-AF65-F5344CB8AC3E}">
        <p14:creationId xmlns:p14="http://schemas.microsoft.com/office/powerpoint/2010/main" val="82159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98" r:id="rId14"/>
    <p:sldLayoutId id="214748369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64500" y="2843773"/>
            <a:ext cx="6858000" cy="1170455"/>
          </a:xfrm>
          <a:prstGeom prst="rect">
            <a:avLst/>
          </a:prstGeom>
        </p:spPr>
      </p:pic>
      <p:sp>
        <p:nvSpPr>
          <p:cNvPr id="49" name="Text Placeholder 4">
            <a:extLst>
              <a:ext uri="{FF2B5EF4-FFF2-40B4-BE49-F238E27FC236}">
                <a16:creationId xmlns:a16="http://schemas.microsoft.com/office/drawing/2014/main" id="{4B334040-55B9-6043-9AC9-A8FD4352B498}"/>
              </a:ext>
            </a:extLst>
          </p:cNvPr>
          <p:cNvSpPr txBox="1">
            <a:spLocks/>
          </p:cNvSpPr>
          <p:nvPr userDrawn="1"/>
        </p:nvSpPr>
        <p:spPr>
          <a:xfrm>
            <a:off x="584200" y="6400800"/>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err="1"/>
              <a:t>aka.ms</a:t>
            </a:r>
            <a:r>
              <a:rPr lang="en-US"/>
              <a:t>/AFUN70</a:t>
            </a:r>
          </a:p>
        </p:txBody>
      </p:sp>
      <p:sp>
        <p:nvSpPr>
          <p:cNvPr id="50" name="Text Placeholder 4">
            <a:extLst>
              <a:ext uri="{FF2B5EF4-FFF2-40B4-BE49-F238E27FC236}">
                <a16:creationId xmlns:a16="http://schemas.microsoft.com/office/drawing/2014/main" id="{DE648455-4F70-B242-BC20-F51C306A2253}"/>
              </a:ext>
            </a:extLst>
          </p:cNvPr>
          <p:cNvSpPr txBox="1">
            <a:spLocks/>
          </p:cNvSpPr>
          <p:nvPr userDrawn="1"/>
        </p:nvSpPr>
        <p:spPr>
          <a:xfrm>
            <a:off x="7731253" y="6400291"/>
            <a:ext cx="4164583" cy="276999"/>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a:t>#</a:t>
            </a:r>
            <a:r>
              <a:rPr lang="en-US" err="1"/>
              <a:t>MSIgniteTheTour</a:t>
            </a:r>
            <a:endParaRPr lang="en-US"/>
          </a:p>
        </p:txBody>
      </p:sp>
    </p:spTree>
    <p:extLst>
      <p:ext uri="{BB962C8B-B14F-4D97-AF65-F5344CB8AC3E}">
        <p14:creationId xmlns:p14="http://schemas.microsoft.com/office/powerpoint/2010/main" val="17541940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s://msit.microsoftstream.com/video/39f5193c-4396-4332-abc3-c492e3a4f5c3?channelId=b9f7d4d3-e1c8-4804-b914-1b4098ac5997"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azure/cost-management/aws-integration-set-up-configure?WT.mc_id=twitter-social-socuf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docs.microsoft.com/en-us/azure/cost-management/aws-integration-manage?WT.mc_id=twitter-social-socuf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azure/cost-management/overview-cost-mgt" TargetMode="External"/><Relationship Id="rId2" Type="http://schemas.openxmlformats.org/officeDocument/2006/relationships/hyperlink" Target="https://azure.microsoft.com/features/azure-portal" TargetMode="External"/><Relationship Id="rId1" Type="http://schemas.openxmlformats.org/officeDocument/2006/relationships/slideLayout" Target="../slideLayouts/slideLayout2.xml"/><Relationship Id="rId5" Type="http://schemas.openxmlformats.org/officeDocument/2006/relationships/hyperlink" Target="https://docs.microsoft.com/azure/governance/policy/overview" TargetMode="External"/><Relationship Id="rId4" Type="http://schemas.openxmlformats.org/officeDocument/2006/relationships/hyperlink" Target="https://docs.microsoft.com/power-bi/service-connect-to-azure-enterpris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FF02ACB7-ADB0-0243-A286-FCCF169895FB}"/>
              </a:ext>
            </a:extLst>
          </p:cNvPr>
          <p:cNvPicPr>
            <a:picLocks noChangeAspect="1"/>
          </p:cNvPicPr>
          <p:nvPr/>
        </p:nvPicPr>
        <p:blipFill>
          <a:blip r:embed="rId2"/>
          <a:stretch>
            <a:fillRect/>
          </a:stretch>
        </p:blipFill>
        <p:spPr>
          <a:xfrm>
            <a:off x="4762" y="0"/>
            <a:ext cx="12182475" cy="6858000"/>
          </a:xfrm>
          <a:prstGeom prst="rect">
            <a:avLst/>
          </a:prstGeom>
        </p:spPr>
      </p:pic>
      <p:sp>
        <p:nvSpPr>
          <p:cNvPr id="2" name="Title 1">
            <a:extLst>
              <a:ext uri="{FF2B5EF4-FFF2-40B4-BE49-F238E27FC236}">
                <a16:creationId xmlns:a16="http://schemas.microsoft.com/office/drawing/2014/main" id="{818F06F4-CACF-A44D-A083-5AE9783A19B0}"/>
              </a:ext>
            </a:extLst>
          </p:cNvPr>
          <p:cNvSpPr>
            <a:spLocks noGrp="1"/>
          </p:cNvSpPr>
          <p:nvPr>
            <p:ph type="ctrTitle"/>
          </p:nvPr>
        </p:nvSpPr>
        <p:spPr>
          <a:xfrm>
            <a:off x="1524000" y="3428999"/>
            <a:ext cx="9144000" cy="926663"/>
          </a:xfrm>
        </p:spPr>
        <p:txBody>
          <a:bodyPr/>
          <a:lstStyle/>
          <a:p>
            <a:r>
              <a:rPr lang="en-US" dirty="0"/>
              <a:t>Azure Cost Management</a:t>
            </a:r>
          </a:p>
        </p:txBody>
      </p:sp>
      <p:sp>
        <p:nvSpPr>
          <p:cNvPr id="3" name="Subtitle 2">
            <a:extLst>
              <a:ext uri="{FF2B5EF4-FFF2-40B4-BE49-F238E27FC236}">
                <a16:creationId xmlns:a16="http://schemas.microsoft.com/office/drawing/2014/main" id="{8C9CDF67-DB8E-D142-9791-876662EF56EC}"/>
              </a:ext>
            </a:extLst>
          </p:cNvPr>
          <p:cNvSpPr>
            <a:spLocks noGrp="1"/>
          </p:cNvSpPr>
          <p:nvPr>
            <p:ph type="subTitle" idx="1"/>
          </p:nvPr>
        </p:nvSpPr>
        <p:spPr>
          <a:xfrm>
            <a:off x="1524000" y="4737155"/>
            <a:ext cx="9144000" cy="1655762"/>
          </a:xfrm>
        </p:spPr>
        <p:txBody>
          <a:bodyPr/>
          <a:lstStyle/>
          <a:p>
            <a:r>
              <a:rPr lang="en-US" dirty="0"/>
              <a:t>Matthew Levy</a:t>
            </a:r>
          </a:p>
        </p:txBody>
      </p:sp>
      <p:pic>
        <p:nvPicPr>
          <p:cNvPr id="5" name="Picture 4">
            <a:extLst>
              <a:ext uri="{FF2B5EF4-FFF2-40B4-BE49-F238E27FC236}">
                <a16:creationId xmlns:a16="http://schemas.microsoft.com/office/drawing/2014/main" id="{33534379-F695-7F4C-A1BD-46C8979FF484}"/>
              </a:ext>
            </a:extLst>
          </p:cNvPr>
          <p:cNvPicPr>
            <a:picLocks noChangeAspect="1"/>
          </p:cNvPicPr>
          <p:nvPr/>
        </p:nvPicPr>
        <p:blipFill>
          <a:blip r:embed="rId3"/>
          <a:stretch>
            <a:fillRect/>
          </a:stretch>
        </p:blipFill>
        <p:spPr>
          <a:xfrm>
            <a:off x="0" y="-473211"/>
            <a:ext cx="12192000" cy="4119563"/>
          </a:xfrm>
          <a:prstGeom prst="rect">
            <a:avLst/>
          </a:prstGeom>
        </p:spPr>
      </p:pic>
    </p:spTree>
    <p:extLst>
      <p:ext uri="{BB962C8B-B14F-4D97-AF65-F5344CB8AC3E}">
        <p14:creationId xmlns:p14="http://schemas.microsoft.com/office/powerpoint/2010/main" val="1770972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8AFAF8-F6AA-4E26-A608-8B928BD89A4A}"/>
              </a:ext>
            </a:extLst>
          </p:cNvPr>
          <p:cNvSpPr/>
          <p:nvPr/>
        </p:nvSpPr>
        <p:spPr bwMode="auto">
          <a:xfrm>
            <a:off x="1438656" y="1097281"/>
            <a:ext cx="9290304" cy="5059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a:xfrm>
            <a:off x="838200" y="144996"/>
            <a:ext cx="10515600" cy="1325563"/>
          </a:xfrm>
        </p:spPr>
        <p:txBody>
          <a:bodyPr/>
          <a:lstStyle/>
          <a:p>
            <a:r>
              <a:rPr lang="en-AU" dirty="0"/>
              <a:t>Azure Pricing Calculator (DEMO)</a:t>
            </a:r>
          </a:p>
        </p:txBody>
      </p:sp>
      <p:sp>
        <p:nvSpPr>
          <p:cNvPr id="5" name="Content Placeholder 4">
            <a:extLst>
              <a:ext uri="{FF2B5EF4-FFF2-40B4-BE49-F238E27FC236}">
                <a16:creationId xmlns:a16="http://schemas.microsoft.com/office/drawing/2014/main" id="{08D83B3F-AB9C-41CC-ADEC-8467882ADB62}"/>
              </a:ext>
            </a:extLst>
          </p:cNvPr>
          <p:cNvSpPr>
            <a:spLocks noGrp="1"/>
          </p:cNvSpPr>
          <p:nvPr>
            <p:ph idx="1"/>
          </p:nvPr>
        </p:nvSpPr>
        <p:spPr/>
        <p:txBody>
          <a:bodyPr/>
          <a:lstStyle/>
          <a:p>
            <a:endParaRPr lang="en-ZA"/>
          </a:p>
        </p:txBody>
      </p:sp>
      <p:pic>
        <p:nvPicPr>
          <p:cNvPr id="3" name="Picture 2" descr="A screenshot of the Azure Pricing Calculator&#10;&#10;">
            <a:extLst>
              <a:ext uri="{FF2B5EF4-FFF2-40B4-BE49-F238E27FC236}">
                <a16:creationId xmlns:a16="http://schemas.microsoft.com/office/drawing/2014/main" id="{93CCABCA-37B9-4461-A218-CD70828F63B4}"/>
              </a:ext>
            </a:extLst>
          </p:cNvPr>
          <p:cNvPicPr>
            <a:picLocks noChangeAspect="1"/>
          </p:cNvPicPr>
          <p:nvPr/>
        </p:nvPicPr>
        <p:blipFill>
          <a:blip r:embed="rId3"/>
          <a:stretch>
            <a:fillRect/>
          </a:stretch>
        </p:blipFill>
        <p:spPr>
          <a:xfrm>
            <a:off x="1633339" y="1249773"/>
            <a:ext cx="8925321" cy="4768637"/>
          </a:xfrm>
          <a:prstGeom prst="rect">
            <a:avLst/>
          </a:prstGeom>
        </p:spPr>
      </p:pic>
    </p:spTree>
    <p:extLst>
      <p:ext uri="{BB962C8B-B14F-4D97-AF65-F5344CB8AC3E}">
        <p14:creationId xmlns:p14="http://schemas.microsoft.com/office/powerpoint/2010/main" val="3368091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227CC1-1FCF-4474-B859-4366B2D3DC88}"/>
              </a:ext>
            </a:extLst>
          </p:cNvPr>
          <p:cNvSpPr txBox="1"/>
          <p:nvPr/>
        </p:nvSpPr>
        <p:spPr>
          <a:xfrm>
            <a:off x="1329082" y="1859327"/>
            <a:ext cx="10862918" cy="2185214"/>
          </a:xfrm>
          <a:prstGeom prst="rect">
            <a:avLst/>
          </a:prstGeom>
          <a:noFill/>
        </p:spPr>
        <p:txBody>
          <a:bodyPr wrap="square" rtlCol="0">
            <a:spAutoFit/>
          </a:bodyPr>
          <a:lstStyle/>
          <a:p>
            <a:r>
              <a:rPr lang="en-AU" sz="4800" dirty="0">
                <a:solidFill>
                  <a:schemeClr val="bg1"/>
                </a:solidFill>
              </a:rPr>
              <a:t>Total Cost of Ownership Calculator</a:t>
            </a:r>
          </a:p>
          <a:p>
            <a:endParaRPr lang="en-AU" sz="4800" dirty="0">
              <a:solidFill>
                <a:schemeClr val="bg1"/>
              </a:solidFill>
            </a:endParaRPr>
          </a:p>
          <a:p>
            <a:r>
              <a:rPr lang="en-AU" sz="4000" dirty="0">
                <a:solidFill>
                  <a:schemeClr val="bg1"/>
                </a:solidFill>
              </a:rPr>
              <a:t>azure.microsoft.com/pricing/tco/calculator/</a:t>
            </a:r>
          </a:p>
        </p:txBody>
      </p:sp>
      <p:pic>
        <p:nvPicPr>
          <p:cNvPr id="4" name="1. Azure Pricing Calculator_Edited_NoAudio">
            <a:hlinkClick r:id="" action="ppaction://media"/>
            <a:extLst>
              <a:ext uri="{FF2B5EF4-FFF2-40B4-BE49-F238E27FC236}">
                <a16:creationId xmlns:a16="http://schemas.microsoft.com/office/drawing/2014/main" id="{A5D07D44-394E-4CD8-B8F8-EF0C49AD6B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9413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4EF3-C99E-4995-B194-BC6A54CCB253}"/>
              </a:ext>
            </a:extLst>
          </p:cNvPr>
          <p:cNvSpPr>
            <a:spLocks noGrp="1"/>
          </p:cNvSpPr>
          <p:nvPr>
            <p:ph type="title"/>
          </p:nvPr>
        </p:nvSpPr>
        <p:spPr/>
        <p:txBody>
          <a:bodyPr/>
          <a:lstStyle/>
          <a:p>
            <a:r>
              <a:rPr lang="en-AU" dirty="0"/>
              <a:t>Who is responsible for Cloud Cost?</a:t>
            </a:r>
          </a:p>
        </p:txBody>
      </p:sp>
      <p:sp>
        <p:nvSpPr>
          <p:cNvPr id="3" name="Content Placeholder 2">
            <a:extLst>
              <a:ext uri="{FF2B5EF4-FFF2-40B4-BE49-F238E27FC236}">
                <a16:creationId xmlns:a16="http://schemas.microsoft.com/office/drawing/2014/main" id="{6D3C3391-DABE-4AAB-BBC7-D1D04F42E12E}"/>
              </a:ext>
            </a:extLst>
          </p:cNvPr>
          <p:cNvSpPr>
            <a:spLocks noGrp="1"/>
          </p:cNvSpPr>
          <p:nvPr>
            <p:ph idx="1"/>
          </p:nvPr>
        </p:nvSpPr>
        <p:spPr/>
        <p:txBody>
          <a:bodyPr/>
          <a:lstStyle/>
          <a:p>
            <a:endParaRPr lang="en-ZA" dirty="0"/>
          </a:p>
        </p:txBody>
      </p:sp>
      <p:grpSp>
        <p:nvGrpSpPr>
          <p:cNvPr id="4" name="Group 3">
            <a:extLst>
              <a:ext uri="{FF2B5EF4-FFF2-40B4-BE49-F238E27FC236}">
                <a16:creationId xmlns:a16="http://schemas.microsoft.com/office/drawing/2014/main" id="{7361A014-11A9-42F8-B422-E22917E9E367}"/>
              </a:ext>
            </a:extLst>
          </p:cNvPr>
          <p:cNvGrpSpPr/>
          <p:nvPr/>
        </p:nvGrpSpPr>
        <p:grpSpPr>
          <a:xfrm>
            <a:off x="415641" y="2292928"/>
            <a:ext cx="2272143" cy="2272143"/>
            <a:chOff x="1387" y="2114070"/>
            <a:chExt cx="2272143" cy="2272143"/>
          </a:xfrm>
        </p:grpSpPr>
        <p:sp>
          <p:nvSpPr>
            <p:cNvPr id="20" name="Oval 19">
              <a:extLst>
                <a:ext uri="{FF2B5EF4-FFF2-40B4-BE49-F238E27FC236}">
                  <a16:creationId xmlns:a16="http://schemas.microsoft.com/office/drawing/2014/main" id="{5B0FAFA4-B986-41F0-BEFA-BCB3430E4653}"/>
                </a:ext>
              </a:extLst>
            </p:cNvPr>
            <p:cNvSpPr/>
            <p:nvPr/>
          </p:nvSpPr>
          <p:spPr>
            <a:xfrm>
              <a:off x="1387" y="2114070"/>
              <a:ext cx="2272143" cy="2272143"/>
            </a:xfrm>
            <a:prstGeom prst="ellipse">
              <a:avLst/>
            </a:prstGeom>
          </p:spPr>
          <p:style>
            <a:lnRef idx="2">
              <a:schemeClr val="lt1">
                <a:hueOff val="0"/>
                <a:satOff val="0"/>
                <a:lumOff val="0"/>
                <a:alphaOff val="0"/>
              </a:schemeClr>
            </a:lnRef>
            <a:fillRef idx="1">
              <a:schemeClr val="accent1">
                <a:shade val="80000"/>
                <a:alpha val="50000"/>
                <a:hueOff val="0"/>
                <a:satOff val="0"/>
                <a:lumOff val="0"/>
                <a:alphaOff val="0"/>
              </a:schemeClr>
            </a:fillRef>
            <a:effectRef idx="0">
              <a:schemeClr val="accent1">
                <a:shade val="80000"/>
                <a:alpha val="50000"/>
                <a:hueOff val="0"/>
                <a:satOff val="0"/>
                <a:lumOff val="0"/>
                <a:alphaOff val="0"/>
              </a:schemeClr>
            </a:effectRef>
            <a:fontRef idx="minor">
              <a:schemeClr val="tx1"/>
            </a:fontRef>
          </p:style>
        </p:sp>
        <p:sp>
          <p:nvSpPr>
            <p:cNvPr id="21" name="Oval 4">
              <a:extLst>
                <a:ext uri="{FF2B5EF4-FFF2-40B4-BE49-F238E27FC236}">
                  <a16:creationId xmlns:a16="http://schemas.microsoft.com/office/drawing/2014/main" id="{9B62FCBC-3EBB-4189-921C-759D1DBD9203}"/>
                </a:ext>
              </a:extLst>
            </p:cNvPr>
            <p:cNvSpPr txBox="1"/>
            <p:nvPr/>
          </p:nvSpPr>
          <p:spPr>
            <a:xfrm>
              <a:off x="334135"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CFO</a:t>
              </a:r>
            </a:p>
          </p:txBody>
        </p:sp>
      </p:grpSp>
      <p:grpSp>
        <p:nvGrpSpPr>
          <p:cNvPr id="5" name="Group 4">
            <a:extLst>
              <a:ext uri="{FF2B5EF4-FFF2-40B4-BE49-F238E27FC236}">
                <a16:creationId xmlns:a16="http://schemas.microsoft.com/office/drawing/2014/main" id="{9D9F72F6-838F-441E-8923-2D667C91B618}"/>
              </a:ext>
            </a:extLst>
          </p:cNvPr>
          <p:cNvGrpSpPr/>
          <p:nvPr/>
        </p:nvGrpSpPr>
        <p:grpSpPr>
          <a:xfrm>
            <a:off x="2233355" y="2292928"/>
            <a:ext cx="2272143" cy="2272143"/>
            <a:chOff x="1819101" y="2114070"/>
            <a:chExt cx="2272143" cy="2272143"/>
          </a:xfrm>
        </p:grpSpPr>
        <p:sp>
          <p:nvSpPr>
            <p:cNvPr id="18" name="Oval 17">
              <a:extLst>
                <a:ext uri="{FF2B5EF4-FFF2-40B4-BE49-F238E27FC236}">
                  <a16:creationId xmlns:a16="http://schemas.microsoft.com/office/drawing/2014/main" id="{E3AC4ABA-FE00-45C3-B726-4CA864A64360}"/>
                </a:ext>
              </a:extLst>
            </p:cNvPr>
            <p:cNvSpPr/>
            <p:nvPr/>
          </p:nvSpPr>
          <p:spPr>
            <a:xfrm>
              <a:off x="1819101" y="2114070"/>
              <a:ext cx="2272143" cy="2272143"/>
            </a:xfrm>
            <a:prstGeom prst="ellipse">
              <a:avLst/>
            </a:prstGeom>
          </p:spPr>
          <p:style>
            <a:lnRef idx="2">
              <a:schemeClr val="lt1">
                <a:hueOff val="0"/>
                <a:satOff val="0"/>
                <a:lumOff val="0"/>
                <a:alphaOff val="0"/>
              </a:schemeClr>
            </a:lnRef>
            <a:fillRef idx="1">
              <a:schemeClr val="accent1">
                <a:shade val="80000"/>
                <a:alpha val="50000"/>
                <a:hueOff val="296426"/>
                <a:satOff val="-14574"/>
                <a:lumOff val="14965"/>
                <a:alphaOff val="0"/>
              </a:schemeClr>
            </a:fillRef>
            <a:effectRef idx="0">
              <a:schemeClr val="accent1">
                <a:shade val="80000"/>
                <a:alpha val="50000"/>
                <a:hueOff val="296426"/>
                <a:satOff val="-14574"/>
                <a:lumOff val="14965"/>
                <a:alphaOff val="0"/>
              </a:schemeClr>
            </a:effectRef>
            <a:fontRef idx="minor">
              <a:schemeClr val="tx1"/>
            </a:fontRef>
          </p:style>
        </p:sp>
        <p:sp>
          <p:nvSpPr>
            <p:cNvPr id="19" name="Oval 6">
              <a:extLst>
                <a:ext uri="{FF2B5EF4-FFF2-40B4-BE49-F238E27FC236}">
                  <a16:creationId xmlns:a16="http://schemas.microsoft.com/office/drawing/2014/main" id="{9A8535B1-5A83-423E-BDF7-12D092ABD36F}"/>
                </a:ext>
              </a:extLst>
            </p:cNvPr>
            <p:cNvSpPr txBox="1"/>
            <p:nvPr/>
          </p:nvSpPr>
          <p:spPr>
            <a:xfrm>
              <a:off x="2151849"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CIO</a:t>
              </a:r>
            </a:p>
          </p:txBody>
        </p:sp>
      </p:grpSp>
      <p:grpSp>
        <p:nvGrpSpPr>
          <p:cNvPr id="6" name="Group 5">
            <a:extLst>
              <a:ext uri="{FF2B5EF4-FFF2-40B4-BE49-F238E27FC236}">
                <a16:creationId xmlns:a16="http://schemas.microsoft.com/office/drawing/2014/main" id="{91C165BF-E0B0-47F1-A10C-6241DCE856A8}"/>
              </a:ext>
            </a:extLst>
          </p:cNvPr>
          <p:cNvGrpSpPr/>
          <p:nvPr/>
        </p:nvGrpSpPr>
        <p:grpSpPr>
          <a:xfrm>
            <a:off x="4051070" y="2292928"/>
            <a:ext cx="2272143" cy="2272143"/>
            <a:chOff x="3636816" y="2114070"/>
            <a:chExt cx="2272143" cy="2272143"/>
          </a:xfrm>
        </p:grpSpPr>
        <p:sp>
          <p:nvSpPr>
            <p:cNvPr id="16" name="Oval 15">
              <a:extLst>
                <a:ext uri="{FF2B5EF4-FFF2-40B4-BE49-F238E27FC236}">
                  <a16:creationId xmlns:a16="http://schemas.microsoft.com/office/drawing/2014/main" id="{BA98403D-E31A-4B4D-9C16-699440195A97}"/>
                </a:ext>
              </a:extLst>
            </p:cNvPr>
            <p:cNvSpPr/>
            <p:nvPr/>
          </p:nvSpPr>
          <p:spPr>
            <a:xfrm>
              <a:off x="3636816" y="2114070"/>
              <a:ext cx="2272143" cy="2272143"/>
            </a:xfrm>
            <a:prstGeom prst="ellipse">
              <a:avLst/>
            </a:prstGeom>
          </p:spPr>
          <p:style>
            <a:lnRef idx="2">
              <a:schemeClr val="lt1">
                <a:hueOff val="0"/>
                <a:satOff val="0"/>
                <a:lumOff val="0"/>
                <a:alphaOff val="0"/>
              </a:schemeClr>
            </a:lnRef>
            <a:fillRef idx="1">
              <a:schemeClr val="accent1">
                <a:shade val="80000"/>
                <a:alpha val="50000"/>
                <a:hueOff val="592852"/>
                <a:satOff val="-29147"/>
                <a:lumOff val="29931"/>
                <a:alphaOff val="0"/>
              </a:schemeClr>
            </a:fillRef>
            <a:effectRef idx="0">
              <a:schemeClr val="accent1">
                <a:shade val="80000"/>
                <a:alpha val="50000"/>
                <a:hueOff val="592852"/>
                <a:satOff val="-29147"/>
                <a:lumOff val="29931"/>
                <a:alphaOff val="0"/>
              </a:schemeClr>
            </a:effectRef>
            <a:fontRef idx="minor">
              <a:schemeClr val="tx1"/>
            </a:fontRef>
          </p:style>
        </p:sp>
        <p:sp>
          <p:nvSpPr>
            <p:cNvPr id="17" name="Oval 8">
              <a:extLst>
                <a:ext uri="{FF2B5EF4-FFF2-40B4-BE49-F238E27FC236}">
                  <a16:creationId xmlns:a16="http://schemas.microsoft.com/office/drawing/2014/main" id="{648E95AC-B0F7-4BEF-9300-F4EF2A795F91}"/>
                </a:ext>
              </a:extLst>
            </p:cNvPr>
            <p:cNvSpPr txBox="1"/>
            <p:nvPr/>
          </p:nvSpPr>
          <p:spPr>
            <a:xfrm>
              <a:off x="3969564"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CTO</a:t>
              </a:r>
            </a:p>
          </p:txBody>
        </p:sp>
      </p:grpSp>
      <p:grpSp>
        <p:nvGrpSpPr>
          <p:cNvPr id="7" name="Group 6">
            <a:extLst>
              <a:ext uri="{FF2B5EF4-FFF2-40B4-BE49-F238E27FC236}">
                <a16:creationId xmlns:a16="http://schemas.microsoft.com/office/drawing/2014/main" id="{51CB0F3C-ABF0-4B04-9174-7ABBD7420B0D}"/>
              </a:ext>
            </a:extLst>
          </p:cNvPr>
          <p:cNvGrpSpPr/>
          <p:nvPr/>
        </p:nvGrpSpPr>
        <p:grpSpPr>
          <a:xfrm>
            <a:off x="5868785" y="2292928"/>
            <a:ext cx="2272143" cy="2272143"/>
            <a:chOff x="5454531" y="2114070"/>
            <a:chExt cx="2272143" cy="2272143"/>
          </a:xfrm>
        </p:grpSpPr>
        <p:sp>
          <p:nvSpPr>
            <p:cNvPr id="14" name="Oval 13">
              <a:extLst>
                <a:ext uri="{FF2B5EF4-FFF2-40B4-BE49-F238E27FC236}">
                  <a16:creationId xmlns:a16="http://schemas.microsoft.com/office/drawing/2014/main" id="{0CDED7FE-F885-4200-9088-278F2664B32B}"/>
                </a:ext>
              </a:extLst>
            </p:cNvPr>
            <p:cNvSpPr/>
            <p:nvPr/>
          </p:nvSpPr>
          <p:spPr>
            <a:xfrm>
              <a:off x="5454531" y="2114070"/>
              <a:ext cx="2272143" cy="2272143"/>
            </a:xfrm>
            <a:prstGeom prst="ellipse">
              <a:avLst/>
            </a:prstGeom>
          </p:spPr>
          <p:style>
            <a:lnRef idx="2">
              <a:schemeClr val="lt1">
                <a:hueOff val="0"/>
                <a:satOff val="0"/>
                <a:lumOff val="0"/>
                <a:alphaOff val="0"/>
              </a:schemeClr>
            </a:lnRef>
            <a:fillRef idx="1">
              <a:schemeClr val="accent1">
                <a:shade val="80000"/>
                <a:alpha val="50000"/>
                <a:hueOff val="889278"/>
                <a:satOff val="-43721"/>
                <a:lumOff val="44896"/>
                <a:alphaOff val="0"/>
              </a:schemeClr>
            </a:fillRef>
            <a:effectRef idx="0">
              <a:schemeClr val="accent1">
                <a:shade val="80000"/>
                <a:alpha val="50000"/>
                <a:hueOff val="889278"/>
                <a:satOff val="-43721"/>
                <a:lumOff val="44896"/>
                <a:alphaOff val="0"/>
              </a:schemeClr>
            </a:effectRef>
            <a:fontRef idx="minor">
              <a:schemeClr val="tx1"/>
            </a:fontRef>
          </p:style>
        </p:sp>
        <p:sp>
          <p:nvSpPr>
            <p:cNvPr id="15" name="Oval 10">
              <a:extLst>
                <a:ext uri="{FF2B5EF4-FFF2-40B4-BE49-F238E27FC236}">
                  <a16:creationId xmlns:a16="http://schemas.microsoft.com/office/drawing/2014/main" id="{73B8A68C-9C95-4F6C-997D-62E1E8C517DB}"/>
                </a:ext>
              </a:extLst>
            </p:cNvPr>
            <p:cNvSpPr txBox="1"/>
            <p:nvPr/>
          </p:nvSpPr>
          <p:spPr>
            <a:xfrm>
              <a:off x="5787279"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I.T. Manager</a:t>
              </a:r>
            </a:p>
          </p:txBody>
        </p:sp>
      </p:grpSp>
      <p:grpSp>
        <p:nvGrpSpPr>
          <p:cNvPr id="8" name="Group 7">
            <a:extLst>
              <a:ext uri="{FF2B5EF4-FFF2-40B4-BE49-F238E27FC236}">
                <a16:creationId xmlns:a16="http://schemas.microsoft.com/office/drawing/2014/main" id="{0B8F5233-5F6E-4A18-A199-2035370B0FD7}"/>
              </a:ext>
            </a:extLst>
          </p:cNvPr>
          <p:cNvGrpSpPr/>
          <p:nvPr/>
        </p:nvGrpSpPr>
        <p:grpSpPr>
          <a:xfrm>
            <a:off x="7686500" y="2292928"/>
            <a:ext cx="2272143" cy="2272143"/>
            <a:chOff x="7272246" y="2114070"/>
            <a:chExt cx="2272143" cy="2272143"/>
          </a:xfrm>
        </p:grpSpPr>
        <p:sp>
          <p:nvSpPr>
            <p:cNvPr id="12" name="Oval 11">
              <a:extLst>
                <a:ext uri="{FF2B5EF4-FFF2-40B4-BE49-F238E27FC236}">
                  <a16:creationId xmlns:a16="http://schemas.microsoft.com/office/drawing/2014/main" id="{00AADF2F-21BF-40B6-804B-CA4B2310DB43}"/>
                </a:ext>
              </a:extLst>
            </p:cNvPr>
            <p:cNvSpPr/>
            <p:nvPr/>
          </p:nvSpPr>
          <p:spPr>
            <a:xfrm>
              <a:off x="7272246" y="2114070"/>
              <a:ext cx="2272143" cy="2272143"/>
            </a:xfrm>
            <a:prstGeom prst="ellipse">
              <a:avLst/>
            </a:prstGeom>
          </p:spPr>
          <p:style>
            <a:lnRef idx="2">
              <a:schemeClr val="lt1">
                <a:hueOff val="0"/>
                <a:satOff val="0"/>
                <a:lumOff val="0"/>
                <a:alphaOff val="0"/>
              </a:schemeClr>
            </a:lnRef>
            <a:fillRef idx="1">
              <a:schemeClr val="accent1">
                <a:shade val="80000"/>
                <a:alpha val="50000"/>
                <a:hueOff val="592852"/>
                <a:satOff val="-29147"/>
                <a:lumOff val="29931"/>
                <a:alphaOff val="0"/>
              </a:schemeClr>
            </a:fillRef>
            <a:effectRef idx="0">
              <a:schemeClr val="accent1">
                <a:shade val="80000"/>
                <a:alpha val="50000"/>
                <a:hueOff val="592852"/>
                <a:satOff val="-29147"/>
                <a:lumOff val="29931"/>
                <a:alphaOff val="0"/>
              </a:schemeClr>
            </a:effectRef>
            <a:fontRef idx="minor">
              <a:schemeClr val="tx1"/>
            </a:fontRef>
          </p:style>
        </p:sp>
        <p:sp>
          <p:nvSpPr>
            <p:cNvPr id="13" name="Oval 12">
              <a:extLst>
                <a:ext uri="{FF2B5EF4-FFF2-40B4-BE49-F238E27FC236}">
                  <a16:creationId xmlns:a16="http://schemas.microsoft.com/office/drawing/2014/main" id="{64771FD7-DF95-4876-9296-715D24153B92}"/>
                </a:ext>
              </a:extLst>
            </p:cNvPr>
            <p:cNvSpPr txBox="1"/>
            <p:nvPr/>
          </p:nvSpPr>
          <p:spPr>
            <a:xfrm>
              <a:off x="7604994"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I.T. Operations</a:t>
              </a:r>
            </a:p>
          </p:txBody>
        </p:sp>
      </p:grpSp>
      <p:grpSp>
        <p:nvGrpSpPr>
          <p:cNvPr id="9" name="Group 8">
            <a:extLst>
              <a:ext uri="{FF2B5EF4-FFF2-40B4-BE49-F238E27FC236}">
                <a16:creationId xmlns:a16="http://schemas.microsoft.com/office/drawing/2014/main" id="{F8B7CA87-DD09-47E1-A9D4-68EE05D64C84}"/>
              </a:ext>
            </a:extLst>
          </p:cNvPr>
          <p:cNvGrpSpPr/>
          <p:nvPr/>
        </p:nvGrpSpPr>
        <p:grpSpPr>
          <a:xfrm>
            <a:off x="9504215" y="2292928"/>
            <a:ext cx="2272143" cy="2272143"/>
            <a:chOff x="9089961" y="2114070"/>
            <a:chExt cx="2272143" cy="2272143"/>
          </a:xfrm>
        </p:grpSpPr>
        <p:sp>
          <p:nvSpPr>
            <p:cNvPr id="10" name="Oval 9">
              <a:extLst>
                <a:ext uri="{FF2B5EF4-FFF2-40B4-BE49-F238E27FC236}">
                  <a16:creationId xmlns:a16="http://schemas.microsoft.com/office/drawing/2014/main" id="{5C997607-C95E-4C21-817A-F5BB751802DD}"/>
                </a:ext>
              </a:extLst>
            </p:cNvPr>
            <p:cNvSpPr/>
            <p:nvPr/>
          </p:nvSpPr>
          <p:spPr>
            <a:xfrm>
              <a:off x="9089961" y="2114070"/>
              <a:ext cx="2272143" cy="2272143"/>
            </a:xfrm>
            <a:prstGeom prst="ellipse">
              <a:avLst/>
            </a:prstGeom>
          </p:spPr>
          <p:style>
            <a:lnRef idx="2">
              <a:schemeClr val="lt1">
                <a:hueOff val="0"/>
                <a:satOff val="0"/>
                <a:lumOff val="0"/>
                <a:alphaOff val="0"/>
              </a:schemeClr>
            </a:lnRef>
            <a:fillRef idx="1">
              <a:schemeClr val="accent1">
                <a:shade val="80000"/>
                <a:alpha val="50000"/>
                <a:hueOff val="296426"/>
                <a:satOff val="-14574"/>
                <a:lumOff val="14965"/>
                <a:alphaOff val="0"/>
              </a:schemeClr>
            </a:fillRef>
            <a:effectRef idx="0">
              <a:schemeClr val="accent1">
                <a:shade val="80000"/>
                <a:alpha val="50000"/>
                <a:hueOff val="296426"/>
                <a:satOff val="-14574"/>
                <a:lumOff val="14965"/>
                <a:alphaOff val="0"/>
              </a:schemeClr>
            </a:effectRef>
            <a:fontRef idx="minor">
              <a:schemeClr val="tx1"/>
            </a:fontRef>
          </p:style>
        </p:sp>
        <p:sp>
          <p:nvSpPr>
            <p:cNvPr id="11" name="Oval 14">
              <a:extLst>
                <a:ext uri="{FF2B5EF4-FFF2-40B4-BE49-F238E27FC236}">
                  <a16:creationId xmlns:a16="http://schemas.microsoft.com/office/drawing/2014/main" id="{7AFBA9FA-729B-48B0-9ED4-A216AA514D2B}"/>
                </a:ext>
              </a:extLst>
            </p:cNvPr>
            <p:cNvSpPr txBox="1"/>
            <p:nvPr/>
          </p:nvSpPr>
          <p:spPr>
            <a:xfrm>
              <a:off x="9422709" y="2446818"/>
              <a:ext cx="1606647" cy="1606647"/>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125044" tIns="26670" rIns="125044" bIns="26670" numCol="1" spcCol="1270" anchor="ctr" anchorCtr="0">
              <a:noAutofit/>
            </a:bodyPr>
            <a:lstStyle/>
            <a:p>
              <a:pPr marL="0" marR="0" lvl="0" indent="0" algn="ctr" defTabSz="933450" rtl="0" eaLnBrk="1" fontAlgn="auto" latinLnBrk="0" hangingPunct="1">
                <a:lnSpc>
                  <a:spcPct val="90000"/>
                </a:lnSpc>
                <a:spcBef>
                  <a:spcPct val="0"/>
                </a:spcBef>
                <a:spcAft>
                  <a:spcPct val="35000"/>
                </a:spcAft>
                <a:buClrTx/>
                <a:buSzTx/>
                <a:buFontTx/>
                <a:buNone/>
                <a:tabLst/>
                <a:defRPr/>
              </a:pPr>
              <a:r>
                <a:rPr kumimoji="0" lang="en-AU" sz="2100" b="0" i="0" u="none" strike="noStrike" kern="1200" cap="none" spc="0" normalizeH="0" baseline="0" noProof="0" dirty="0">
                  <a:ln>
                    <a:noFill/>
                  </a:ln>
                  <a:solidFill>
                    <a:srgbClr val="000000"/>
                  </a:solidFill>
                  <a:effectLst/>
                  <a:uLnTx/>
                  <a:uFillTx/>
                  <a:latin typeface="Segoe UI"/>
                  <a:ea typeface="+mn-ea"/>
                  <a:cs typeface="+mn-cs"/>
                </a:rPr>
                <a:t>Developers</a:t>
              </a:r>
            </a:p>
          </p:txBody>
        </p:sp>
      </p:grpSp>
      <p:sp>
        <p:nvSpPr>
          <p:cNvPr id="22" name="Rectangle 21">
            <a:extLst>
              <a:ext uri="{FF2B5EF4-FFF2-40B4-BE49-F238E27FC236}">
                <a16:creationId xmlns:a16="http://schemas.microsoft.com/office/drawing/2014/main" id="{11422778-F32A-430A-899D-901644FA3C8B}"/>
              </a:ext>
            </a:extLst>
          </p:cNvPr>
          <p:cNvSpPr/>
          <p:nvPr/>
        </p:nvSpPr>
        <p:spPr>
          <a:xfrm>
            <a:off x="171450" y="1990724"/>
            <a:ext cx="11849100" cy="287655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AU"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90532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EA60-BF94-4F3F-922A-26E578654336}"/>
              </a:ext>
            </a:extLst>
          </p:cNvPr>
          <p:cNvSpPr>
            <a:spLocks noGrp="1"/>
          </p:cNvSpPr>
          <p:nvPr>
            <p:ph type="title"/>
          </p:nvPr>
        </p:nvSpPr>
        <p:spPr>
          <a:xfrm>
            <a:off x="584200" y="1332527"/>
            <a:ext cx="5209930" cy="430887"/>
          </a:xfrm>
        </p:spPr>
        <p:txBody>
          <a:bodyPr>
            <a:normAutofit fontScale="90000"/>
          </a:bodyPr>
          <a:lstStyle/>
          <a:p>
            <a:r>
              <a:rPr lang="en-AU" sz="2800" dirty="0"/>
              <a:t>Capital Expenditure (</a:t>
            </a:r>
            <a:r>
              <a:rPr lang="en-AU" sz="2800" dirty="0" err="1"/>
              <a:t>CapEx</a:t>
            </a:r>
            <a:r>
              <a:rPr lang="en-AU" sz="2800" dirty="0"/>
              <a:t>)</a:t>
            </a:r>
          </a:p>
        </p:txBody>
      </p:sp>
      <p:sp>
        <p:nvSpPr>
          <p:cNvPr id="3" name="Text Placeholder 2">
            <a:extLst>
              <a:ext uri="{FF2B5EF4-FFF2-40B4-BE49-F238E27FC236}">
                <a16:creationId xmlns:a16="http://schemas.microsoft.com/office/drawing/2014/main" id="{4D25CA8C-61E4-4ADC-B24D-3BC0CCE6BF47}"/>
              </a:ext>
            </a:extLst>
          </p:cNvPr>
          <p:cNvSpPr>
            <a:spLocks noGrp="1"/>
          </p:cNvSpPr>
          <p:nvPr>
            <p:ph type="body" sz="quarter" idx="10"/>
          </p:nvPr>
        </p:nvSpPr>
        <p:spPr>
          <a:xfrm>
            <a:off x="584200" y="1993900"/>
            <a:ext cx="5212080" cy="2462213"/>
          </a:xfrm>
        </p:spPr>
        <p:txBody>
          <a:bodyPr/>
          <a:lstStyle/>
          <a:p>
            <a:r>
              <a:rPr lang="en-AU" dirty="0"/>
              <a:t>Asset appears on Balance Sheet</a:t>
            </a:r>
          </a:p>
          <a:p>
            <a:br>
              <a:rPr lang="en-AU" dirty="0"/>
            </a:br>
            <a:r>
              <a:rPr lang="en-AU" dirty="0"/>
              <a:t>Increases business value</a:t>
            </a:r>
          </a:p>
          <a:p>
            <a:br>
              <a:rPr lang="en-AU" dirty="0"/>
            </a:br>
            <a:r>
              <a:rPr lang="en-AU" dirty="0"/>
              <a:t>Reduces taxes via depreciation</a:t>
            </a:r>
          </a:p>
        </p:txBody>
      </p:sp>
      <p:sp>
        <p:nvSpPr>
          <p:cNvPr id="5" name="Text Placeholder 4">
            <a:extLst>
              <a:ext uri="{FF2B5EF4-FFF2-40B4-BE49-F238E27FC236}">
                <a16:creationId xmlns:a16="http://schemas.microsoft.com/office/drawing/2014/main" id="{B0F441DB-E4D2-47FC-837F-D8E7AC8481F7}"/>
              </a:ext>
            </a:extLst>
          </p:cNvPr>
          <p:cNvSpPr>
            <a:spLocks noGrp="1"/>
          </p:cNvSpPr>
          <p:nvPr>
            <p:ph type="body" sz="quarter" idx="13"/>
          </p:nvPr>
        </p:nvSpPr>
        <p:spPr/>
        <p:txBody>
          <a:bodyPr>
            <a:normAutofit lnSpcReduction="10000"/>
          </a:bodyPr>
          <a:lstStyle/>
          <a:p>
            <a:r>
              <a:rPr lang="en-AU" dirty="0"/>
              <a:t>Financial considerations</a:t>
            </a:r>
          </a:p>
        </p:txBody>
      </p:sp>
      <p:sp>
        <p:nvSpPr>
          <p:cNvPr id="6" name="Text Placeholder 5">
            <a:extLst>
              <a:ext uri="{FF2B5EF4-FFF2-40B4-BE49-F238E27FC236}">
                <a16:creationId xmlns:a16="http://schemas.microsoft.com/office/drawing/2014/main" id="{138FCAAC-FF72-4BA9-9493-493FB2C0B27B}"/>
              </a:ext>
            </a:extLst>
          </p:cNvPr>
          <p:cNvSpPr>
            <a:spLocks noGrp="1"/>
          </p:cNvSpPr>
          <p:nvPr>
            <p:ph type="body" sz="quarter" idx="14"/>
          </p:nvPr>
        </p:nvSpPr>
        <p:spPr>
          <a:xfrm>
            <a:off x="6397625" y="1332527"/>
            <a:ext cx="5211763" cy="430887"/>
          </a:xfrm>
        </p:spPr>
        <p:txBody>
          <a:bodyPr>
            <a:normAutofit fontScale="92500" lnSpcReduction="10000"/>
          </a:bodyPr>
          <a:lstStyle/>
          <a:p>
            <a:r>
              <a:rPr lang="en-AU" sz="2800" dirty="0"/>
              <a:t>Operational Expenditure (</a:t>
            </a:r>
            <a:r>
              <a:rPr lang="en-AU" sz="2800" dirty="0" err="1"/>
              <a:t>OpEx</a:t>
            </a:r>
            <a:r>
              <a:rPr lang="en-AU" sz="2800" dirty="0"/>
              <a:t>)</a:t>
            </a:r>
          </a:p>
        </p:txBody>
      </p:sp>
      <p:sp>
        <p:nvSpPr>
          <p:cNvPr id="4" name="Text Placeholder 3">
            <a:extLst>
              <a:ext uri="{FF2B5EF4-FFF2-40B4-BE49-F238E27FC236}">
                <a16:creationId xmlns:a16="http://schemas.microsoft.com/office/drawing/2014/main" id="{32D93527-B9B3-4455-8DDA-FBA30EBAAF4B}"/>
              </a:ext>
            </a:extLst>
          </p:cNvPr>
          <p:cNvSpPr>
            <a:spLocks noGrp="1"/>
          </p:cNvSpPr>
          <p:nvPr>
            <p:ph type="body" sz="quarter" idx="12"/>
          </p:nvPr>
        </p:nvSpPr>
        <p:spPr>
          <a:xfrm>
            <a:off x="6397170" y="1993900"/>
            <a:ext cx="6584539" cy="2462213"/>
          </a:xfrm>
        </p:spPr>
        <p:txBody>
          <a:bodyPr/>
          <a:lstStyle/>
          <a:p>
            <a:r>
              <a:rPr lang="en-AU" dirty="0"/>
              <a:t>Cost appears on </a:t>
            </a:r>
            <a:br>
              <a:rPr lang="en-AU" dirty="0"/>
            </a:br>
            <a:r>
              <a:rPr lang="en-AU" dirty="0"/>
              <a:t>Profit &amp; Loss Statement</a:t>
            </a:r>
          </a:p>
          <a:p>
            <a:r>
              <a:rPr lang="en-AU" dirty="0"/>
              <a:t>Directly reduces net profit</a:t>
            </a:r>
          </a:p>
          <a:p>
            <a:br>
              <a:rPr lang="en-AU" dirty="0"/>
            </a:br>
            <a:r>
              <a:rPr lang="en-AU" dirty="0"/>
              <a:t>Reduces income subject to tax</a:t>
            </a:r>
          </a:p>
        </p:txBody>
      </p:sp>
    </p:spTree>
    <p:extLst>
      <p:ext uri="{BB962C8B-B14F-4D97-AF65-F5344CB8AC3E}">
        <p14:creationId xmlns:p14="http://schemas.microsoft.com/office/powerpoint/2010/main" val="4183512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00361"/>
            <a:ext cx="9144000" cy="584775"/>
          </a:xfrm>
        </p:spPr>
        <p:txBody>
          <a:bodyPr/>
          <a:lstStyle/>
          <a:p>
            <a:r>
              <a:rPr lang="en-US" sz="3800">
                <a:cs typeface="Segoe UI"/>
              </a:rPr>
              <a:t>“Will the Cloud be cheaper?”</a:t>
            </a:r>
          </a:p>
        </p:txBody>
      </p:sp>
    </p:spTree>
    <p:extLst>
      <p:ext uri="{BB962C8B-B14F-4D97-AF65-F5344CB8AC3E}">
        <p14:creationId xmlns:p14="http://schemas.microsoft.com/office/powerpoint/2010/main" val="34305721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988695" y="1515146"/>
            <a:ext cx="9144000" cy="3508653"/>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r>
              <a:rPr lang="en-US" sz="3800" dirty="0"/>
              <a:t>Tailwind Traders wants to migrate 3 physical Windows Server 2008 R2 servers to the Cloud.</a:t>
            </a:r>
            <a:br>
              <a:rPr lang="en-US" sz="3800" dirty="0"/>
            </a:br>
            <a:br>
              <a:rPr lang="en-US" sz="3800" dirty="0"/>
            </a:br>
            <a:r>
              <a:rPr lang="en-US" sz="3800" dirty="0"/>
              <a:t>Will this be cheaper than operating them on-premises over the next 2 years?</a:t>
            </a:r>
            <a:endParaRPr lang="en-US" sz="3800" dirty="0">
              <a:cs typeface="Segoe UI"/>
            </a:endParaRPr>
          </a:p>
        </p:txBody>
      </p:sp>
    </p:spTree>
    <p:extLst>
      <p:ext uri="{BB962C8B-B14F-4D97-AF65-F5344CB8AC3E}">
        <p14:creationId xmlns:p14="http://schemas.microsoft.com/office/powerpoint/2010/main" val="16819120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601842-FF2F-4ADB-8DA3-12CB119DC209}"/>
              </a:ext>
            </a:extLst>
          </p:cNvPr>
          <p:cNvSpPr/>
          <p:nvPr/>
        </p:nvSpPr>
        <p:spPr bwMode="auto">
          <a:xfrm>
            <a:off x="1438656" y="1011198"/>
            <a:ext cx="9290304" cy="5389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a:xfrm>
            <a:off x="296334" y="43398"/>
            <a:ext cx="11489265" cy="1325563"/>
          </a:xfrm>
        </p:spPr>
        <p:txBody>
          <a:bodyPr/>
          <a:lstStyle/>
          <a:p>
            <a:r>
              <a:rPr lang="en-AU" dirty="0"/>
              <a:t>Azure Total Cost of Ownership Calculator (DEMO)</a:t>
            </a:r>
          </a:p>
        </p:txBody>
      </p:sp>
      <p:pic>
        <p:nvPicPr>
          <p:cNvPr id="4" name="Picture 3" descr="Screenshot of website">
            <a:extLst>
              <a:ext uri="{FF2B5EF4-FFF2-40B4-BE49-F238E27FC236}">
                <a16:creationId xmlns:a16="http://schemas.microsoft.com/office/drawing/2014/main" id="{EACC5C14-4647-43AB-A884-E72D7AF7F80C}"/>
              </a:ext>
            </a:extLst>
          </p:cNvPr>
          <p:cNvPicPr>
            <a:picLocks noChangeAspect="1"/>
          </p:cNvPicPr>
          <p:nvPr/>
        </p:nvPicPr>
        <p:blipFill>
          <a:blip r:embed="rId3"/>
          <a:stretch>
            <a:fillRect/>
          </a:stretch>
        </p:blipFill>
        <p:spPr>
          <a:xfrm>
            <a:off x="1578864" y="1158239"/>
            <a:ext cx="9009888" cy="5181600"/>
          </a:xfrm>
          <a:prstGeom prst="rect">
            <a:avLst/>
          </a:prstGeom>
        </p:spPr>
      </p:pic>
    </p:spTree>
    <p:extLst>
      <p:ext uri="{BB962C8B-B14F-4D97-AF65-F5344CB8AC3E}">
        <p14:creationId xmlns:p14="http://schemas.microsoft.com/office/powerpoint/2010/main" val="1073387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a:xfrm>
            <a:off x="588263" y="457200"/>
            <a:ext cx="11018520" cy="1107996"/>
          </a:xfrm>
        </p:spPr>
        <p:txBody>
          <a:bodyPr>
            <a:normAutofit fontScale="90000"/>
          </a:bodyPr>
          <a:lstStyle/>
          <a:p>
            <a:r>
              <a:rPr lang="en-US" dirty="0"/>
              <a:t>Role Based </a:t>
            </a:r>
            <a:br>
              <a:rPr lang="en-US" dirty="0"/>
            </a:br>
            <a:r>
              <a:rPr lang="en-US" dirty="0"/>
              <a:t>Access Control</a:t>
            </a:r>
          </a:p>
        </p:txBody>
      </p:sp>
      <p:sp>
        <p:nvSpPr>
          <p:cNvPr id="9" name="Text Placeholder 8">
            <a:extLst>
              <a:ext uri="{FF2B5EF4-FFF2-40B4-BE49-F238E27FC236}">
                <a16:creationId xmlns:a16="http://schemas.microsoft.com/office/drawing/2014/main" id="{27B2AE04-E860-4DF8-8D72-957325B113C6}"/>
              </a:ext>
            </a:extLst>
          </p:cNvPr>
          <p:cNvSpPr>
            <a:spLocks noGrp="1"/>
          </p:cNvSpPr>
          <p:nvPr>
            <p:ph type="body" sz="quarter" idx="13"/>
          </p:nvPr>
        </p:nvSpPr>
        <p:spPr>
          <a:xfrm>
            <a:off x="8115300" y="2017713"/>
            <a:ext cx="3494088" cy="5109091"/>
          </a:xfrm>
        </p:spPr>
        <p:txBody>
          <a:bodyPr/>
          <a:lstStyle/>
          <a:p>
            <a:pPr lvl="0">
              <a:defRPr/>
            </a:pPr>
            <a:r>
              <a:rPr lang="en-US" dirty="0">
                <a:solidFill>
                  <a:srgbClr val="FFFFFF"/>
                </a:solidFill>
                <a:latin typeface="Segoe UI Light" pitchFamily="34" charset="0"/>
              </a:rPr>
              <a:t>Categorize resources across different resource groups and subscriptions </a:t>
            </a:r>
          </a:p>
          <a:p>
            <a:pPr lvl="0">
              <a:defRPr/>
            </a:pPr>
            <a:endParaRPr lang="en-US" dirty="0">
              <a:solidFill>
                <a:srgbClr val="FFFFFF"/>
              </a:solidFill>
              <a:latin typeface="Segoe UI Light" pitchFamily="34" charset="0"/>
            </a:endParaRPr>
          </a:p>
          <a:p>
            <a:pPr lvl="0">
              <a:defRPr/>
            </a:pPr>
            <a:r>
              <a:rPr lang="en-US" dirty="0">
                <a:solidFill>
                  <a:srgbClr val="FFFFFF"/>
                </a:solidFill>
                <a:latin typeface="Segoe UI Light" pitchFamily="34" charset="0"/>
              </a:rPr>
              <a:t>for billing, management, and operational purposes. </a:t>
            </a:r>
          </a:p>
          <a:p>
            <a:pPr lvl="0" defTabSz="914367">
              <a:spcBef>
                <a:spcPts val="0"/>
              </a:spcBef>
              <a:spcAft>
                <a:spcPts val="600"/>
              </a:spcAft>
              <a:buSzTx/>
              <a:defRPr/>
            </a:pPr>
            <a:endParaRPr lang="en-US" dirty="0">
              <a:solidFill>
                <a:srgbClr val="FFFFFF"/>
              </a:solidFill>
              <a:latin typeface="Segoe UI Light" panose="020B0502040204020203" pitchFamily="34" charset="0"/>
              <a:cs typeface="Segoe UI Light" panose="020B0502040204020203" pitchFamily="34" charset="0"/>
            </a:endParaRP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Identify common tags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(such as </a:t>
            </a:r>
            <a:r>
              <a:rPr lang="en-US" err="1">
                <a:solidFill>
                  <a:srgbClr val="FFFFFF"/>
                </a:solidFill>
                <a:latin typeface="Segoe UI Light" panose="020B0502040204020203" pitchFamily="34" charset="0"/>
                <a:cs typeface="Segoe UI Light" panose="020B0502040204020203" pitchFamily="34" charset="0"/>
              </a:rPr>
              <a:t>CostCenter</a:t>
            </a:r>
            <a:r>
              <a:rPr lang="en-US" dirty="0">
                <a:solidFill>
                  <a:srgbClr val="FFFFFF"/>
                </a:solidFill>
                <a:latin typeface="Segoe UI Light" panose="020B0502040204020203" pitchFamily="34" charset="0"/>
                <a:cs typeface="Segoe UI Light" panose="020B0502040204020203" pitchFamily="34" charset="0"/>
              </a:rPr>
              <a:t>,  </a:t>
            </a:r>
            <a:r>
              <a:rPr lang="en-US" err="1">
                <a:solidFill>
                  <a:srgbClr val="FFFFFF"/>
                </a:solidFill>
                <a:latin typeface="Segoe UI Light" panose="020B0502040204020203" pitchFamily="34" charset="0"/>
                <a:cs typeface="Segoe UI Light" panose="020B0502040204020203" pitchFamily="34" charset="0"/>
              </a:rPr>
              <a:t>ApplicationOwner</a:t>
            </a:r>
            <a:r>
              <a:rPr lang="en-US" dirty="0">
                <a:solidFill>
                  <a:srgbClr val="FFFFFF"/>
                </a:solidFill>
                <a:latin typeface="Segoe UI Light" panose="020B0502040204020203" pitchFamily="34" charset="0"/>
                <a:cs typeface="Segoe UI Light" panose="020B0502040204020203" pitchFamily="34" charset="0"/>
              </a:rPr>
              <a:t>)</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 </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Apply them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consistently using automation &amp;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Azure Policy.</a:t>
            </a:r>
          </a:p>
          <a:p>
            <a:endParaRPr lang="en-AU" dirty="0"/>
          </a:p>
        </p:txBody>
      </p:sp>
      <p:sp>
        <p:nvSpPr>
          <p:cNvPr id="6" name="Rectangle 5">
            <a:extLst>
              <a:ext uri="{FF2B5EF4-FFF2-40B4-BE49-F238E27FC236}">
                <a16:creationId xmlns:a16="http://schemas.microsoft.com/office/drawing/2014/main" id="{FE02719F-E737-4A30-9B59-872F813F10C0}"/>
              </a:ext>
            </a:extLst>
          </p:cNvPr>
          <p:cNvSpPr/>
          <p:nvPr/>
        </p:nvSpPr>
        <p:spPr>
          <a:xfrm>
            <a:off x="432454" y="2598003"/>
            <a:ext cx="3352737" cy="1723549"/>
          </a:xfrm>
          <a:prstGeom prst="rect">
            <a:avLst/>
          </a:prstGeom>
        </p:spPr>
        <p:txBody>
          <a:bodyPr wrap="square">
            <a:spAutoFit/>
          </a:bodyPr>
          <a:lstStyle/>
          <a:p>
            <a:pPr>
              <a:spcAft>
                <a:spcPts val="1200"/>
              </a:spcAft>
            </a:pPr>
            <a:r>
              <a:rPr lang="en-AU" sz="2400" dirty="0"/>
              <a:t>Restrict who has access to create resources</a:t>
            </a:r>
          </a:p>
          <a:p>
            <a:pPr>
              <a:spcAft>
                <a:spcPts val="1200"/>
              </a:spcAft>
            </a:pPr>
            <a:r>
              <a:rPr lang="en-AU" sz="2400" dirty="0"/>
              <a:t>Define who has </a:t>
            </a:r>
            <a:br>
              <a:rPr lang="en-AU" sz="2400" dirty="0"/>
            </a:br>
            <a:r>
              <a:rPr lang="en-AU" sz="2400" dirty="0"/>
              <a:t>access to cost data</a:t>
            </a:r>
          </a:p>
        </p:txBody>
      </p:sp>
      <p:pic>
        <p:nvPicPr>
          <p:cNvPr id="4" name="Picture 3" descr="A screenshot of website&#10;&#10;Description automatically generated">
            <a:extLst>
              <a:ext uri="{FF2B5EF4-FFF2-40B4-BE49-F238E27FC236}">
                <a16:creationId xmlns:a16="http://schemas.microsoft.com/office/drawing/2014/main" id="{65D569FB-804A-4867-AC15-FF26E4F06AF6}"/>
              </a:ext>
            </a:extLst>
          </p:cNvPr>
          <p:cNvPicPr>
            <a:picLocks noChangeAspect="1"/>
          </p:cNvPicPr>
          <p:nvPr/>
        </p:nvPicPr>
        <p:blipFill rotWithShape="1">
          <a:blip r:embed="rId3"/>
          <a:srcRect l="29130" t="7213"/>
          <a:stretch/>
        </p:blipFill>
        <p:spPr>
          <a:xfrm>
            <a:off x="4423144" y="707065"/>
            <a:ext cx="7506898" cy="6018028"/>
          </a:xfrm>
          <a:prstGeom prst="rect">
            <a:avLst/>
          </a:prstGeom>
        </p:spPr>
      </p:pic>
    </p:spTree>
    <p:extLst>
      <p:ext uri="{BB962C8B-B14F-4D97-AF65-F5344CB8AC3E}">
        <p14:creationId xmlns:p14="http://schemas.microsoft.com/office/powerpoint/2010/main" val="2839972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a:xfrm>
            <a:off x="838200" y="212728"/>
            <a:ext cx="10515600" cy="1325563"/>
          </a:xfrm>
        </p:spPr>
        <p:txBody>
          <a:bodyPr/>
          <a:lstStyle/>
          <a:p>
            <a:r>
              <a:rPr lang="en-US" dirty="0"/>
              <a:t>Resource tags</a:t>
            </a:r>
          </a:p>
        </p:txBody>
      </p:sp>
      <p:sp>
        <p:nvSpPr>
          <p:cNvPr id="9" name="Text Placeholder 8">
            <a:extLst>
              <a:ext uri="{FF2B5EF4-FFF2-40B4-BE49-F238E27FC236}">
                <a16:creationId xmlns:a16="http://schemas.microsoft.com/office/drawing/2014/main" id="{27B2AE04-E860-4DF8-8D72-957325B113C6}"/>
              </a:ext>
            </a:extLst>
          </p:cNvPr>
          <p:cNvSpPr>
            <a:spLocks noGrp="1"/>
          </p:cNvSpPr>
          <p:nvPr>
            <p:ph type="body" sz="quarter" idx="13"/>
          </p:nvPr>
        </p:nvSpPr>
        <p:spPr>
          <a:xfrm>
            <a:off x="8115300" y="2017713"/>
            <a:ext cx="3494088" cy="5109091"/>
          </a:xfrm>
        </p:spPr>
        <p:txBody>
          <a:bodyPr/>
          <a:lstStyle/>
          <a:p>
            <a:pPr lvl="0">
              <a:defRPr/>
            </a:pPr>
            <a:r>
              <a:rPr lang="en-US" dirty="0">
                <a:solidFill>
                  <a:srgbClr val="FFFFFF"/>
                </a:solidFill>
                <a:latin typeface="Segoe UI Light" pitchFamily="34" charset="0"/>
              </a:rPr>
              <a:t>Categorize resources across different resource groups and subscriptions </a:t>
            </a:r>
          </a:p>
          <a:p>
            <a:pPr lvl="0">
              <a:defRPr/>
            </a:pPr>
            <a:endParaRPr lang="en-US" dirty="0">
              <a:solidFill>
                <a:srgbClr val="FFFFFF"/>
              </a:solidFill>
              <a:latin typeface="Segoe UI Light" pitchFamily="34" charset="0"/>
            </a:endParaRPr>
          </a:p>
          <a:p>
            <a:pPr lvl="0">
              <a:defRPr/>
            </a:pPr>
            <a:r>
              <a:rPr lang="en-US" dirty="0">
                <a:solidFill>
                  <a:srgbClr val="FFFFFF"/>
                </a:solidFill>
                <a:latin typeface="Segoe UI Light" pitchFamily="34" charset="0"/>
              </a:rPr>
              <a:t>for billing, management, and operational purposes. </a:t>
            </a:r>
          </a:p>
          <a:p>
            <a:pPr lvl="0" defTabSz="914367">
              <a:spcBef>
                <a:spcPts val="0"/>
              </a:spcBef>
              <a:spcAft>
                <a:spcPts val="600"/>
              </a:spcAft>
              <a:buSzTx/>
              <a:defRPr/>
            </a:pPr>
            <a:endParaRPr lang="en-US" dirty="0">
              <a:solidFill>
                <a:srgbClr val="FFFFFF"/>
              </a:solidFill>
              <a:latin typeface="Segoe UI Light" panose="020B0502040204020203" pitchFamily="34" charset="0"/>
              <a:cs typeface="Segoe UI Light" panose="020B0502040204020203" pitchFamily="34" charset="0"/>
            </a:endParaRP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Identify common tags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(such as CostCenter,  ApplicationOwner)</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 </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Apply them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consistently using automation &amp;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Azure Policy.</a:t>
            </a:r>
          </a:p>
          <a:p>
            <a:endParaRPr lang="en-AU" dirty="0"/>
          </a:p>
        </p:txBody>
      </p:sp>
      <p:sp>
        <p:nvSpPr>
          <p:cNvPr id="6" name="Rectangle 5">
            <a:extLst>
              <a:ext uri="{FF2B5EF4-FFF2-40B4-BE49-F238E27FC236}">
                <a16:creationId xmlns:a16="http://schemas.microsoft.com/office/drawing/2014/main" id="{FE02719F-E737-4A30-9B59-872F813F10C0}"/>
              </a:ext>
            </a:extLst>
          </p:cNvPr>
          <p:cNvSpPr/>
          <p:nvPr/>
        </p:nvSpPr>
        <p:spPr>
          <a:xfrm>
            <a:off x="8210170" y="731726"/>
            <a:ext cx="3646480" cy="5647700"/>
          </a:xfrm>
          <a:prstGeom prst="rect">
            <a:avLst/>
          </a:prstGeom>
        </p:spPr>
        <p:txBody>
          <a:bodyPr wrap="square">
            <a:spAutoFit/>
          </a:bodyPr>
          <a:lstStyle/>
          <a:p>
            <a:pPr lvl="0">
              <a:defRPr/>
            </a:pPr>
            <a:r>
              <a:rPr lang="en-US" sz="2400" dirty="0"/>
              <a:t>Categorize across different resource groups and subscriptions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effectLst/>
              <a:uLnTx/>
              <a:uFillTx/>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Identify common tags </a:t>
            </a:r>
            <a:br>
              <a:rPr kumimoji="0" lang="en-US" sz="2400" b="0" i="0" u="none" strike="noStrike" kern="1200" cap="none" spc="0" normalizeH="0" baseline="0" noProof="0" dirty="0">
                <a:ln>
                  <a:noFill/>
                </a:ln>
                <a:effectLst/>
                <a:uLnTx/>
                <a:uFillTx/>
                <a:cs typeface="Segoe UI Light" panose="020B0502040204020203" pitchFamily="34" charset="0"/>
              </a:rPr>
            </a:br>
            <a:r>
              <a:rPr kumimoji="0" lang="en-US" sz="2400" b="0" i="0" u="none" strike="noStrike" kern="1200" cap="none" spc="0" normalizeH="0" baseline="0" noProof="0" dirty="0">
                <a:ln>
                  <a:noFill/>
                </a:ln>
                <a:effectLst/>
                <a:uLnTx/>
                <a:uFillTx/>
                <a:cs typeface="Segoe UI Light" panose="020B0502040204020203" pitchFamily="34" charset="0"/>
              </a:rPr>
              <a:t>(such as CostCenter,  Environment)</a:t>
            </a:r>
          </a:p>
          <a:p>
            <a:pPr marL="0" marR="0" lvl="0" indent="0" algn="l" defTabSz="914367" rtl="0" eaLnBrk="1" fontAlgn="auto" latinLnBrk="0" hangingPunct="1">
              <a:lnSpc>
                <a:spcPct val="100000"/>
              </a:lnSpc>
              <a:spcBef>
                <a:spcPts val="0"/>
              </a:spcBef>
              <a:spcAft>
                <a:spcPts val="600"/>
              </a:spcAft>
              <a:buClrTx/>
              <a:buSzTx/>
              <a:buFontTx/>
              <a:buNone/>
              <a:tabLst/>
              <a:defRPr/>
            </a:pPr>
            <a:endParaRPr lang="en-US" sz="2400" dirty="0">
              <a:cs typeface="Segoe UI Light"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Portal, Templates,</a:t>
            </a:r>
            <a:r>
              <a:rPr kumimoji="0" lang="en-US" sz="2400" b="0" i="0" u="none" strike="noStrike" kern="1200" cap="none" spc="0" normalizeH="0" noProof="0" dirty="0">
                <a:ln>
                  <a:noFill/>
                </a:ln>
                <a:effectLst/>
                <a:uLnTx/>
                <a:uFillTx/>
                <a:cs typeface="Segoe UI Light" panose="020B0502040204020203" pitchFamily="34" charset="0"/>
              </a:rPr>
              <a:t> </a:t>
            </a:r>
            <a:r>
              <a:rPr kumimoji="0" lang="en-US" sz="2400" b="0" i="0" u="none" strike="noStrike" kern="1200" cap="none" spc="0" normalizeH="0" baseline="0" noProof="0" dirty="0">
                <a:ln>
                  <a:noFill/>
                </a:ln>
                <a:effectLst/>
                <a:uLnTx/>
                <a:uFillTx/>
                <a:cs typeface="Segoe UI Light" panose="020B0502040204020203" pitchFamily="34" charset="0"/>
              </a:rPr>
              <a:t>PowerShell, Azure CLI, REST API</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effectLst/>
                <a:uLnTx/>
                <a:uFillTx/>
                <a:cs typeface="Segoe UI Light" panose="020B0502040204020203" pitchFamily="34" charset="0"/>
              </a:rPr>
              <a:t>Enforce usage with </a:t>
            </a:r>
            <a:br>
              <a:rPr kumimoji="0" lang="en-US" sz="2400" b="0" i="0" u="none" strike="noStrike" kern="1200" cap="none" spc="0" normalizeH="0" baseline="0" noProof="0" dirty="0">
                <a:ln>
                  <a:noFill/>
                </a:ln>
                <a:effectLst/>
                <a:uLnTx/>
                <a:uFillTx/>
                <a:cs typeface="Segoe UI Light" panose="020B0502040204020203" pitchFamily="34" charset="0"/>
              </a:rPr>
            </a:br>
            <a:r>
              <a:rPr kumimoji="0" lang="en-US" sz="2400" b="0" i="0" u="none" strike="noStrike" kern="1200" cap="none" spc="0" normalizeH="0" baseline="0" noProof="0" dirty="0">
                <a:ln>
                  <a:noFill/>
                </a:ln>
                <a:effectLst/>
                <a:uLnTx/>
                <a:uFillTx/>
                <a:cs typeface="Segoe UI Light" panose="020B0502040204020203" pitchFamily="34" charset="0"/>
              </a:rPr>
              <a:t>Azure Policy</a:t>
            </a:r>
          </a:p>
        </p:txBody>
      </p:sp>
      <p:pic>
        <p:nvPicPr>
          <p:cNvPr id="15" name="Picture 14" descr="A screenshot of website&#10;&#10;Description automatically generated">
            <a:extLst>
              <a:ext uri="{FF2B5EF4-FFF2-40B4-BE49-F238E27FC236}">
                <a16:creationId xmlns:a16="http://schemas.microsoft.com/office/drawing/2014/main" id="{950CBF10-EBA4-438C-A247-A520C93FCE1E}"/>
              </a:ext>
            </a:extLst>
          </p:cNvPr>
          <p:cNvPicPr>
            <a:picLocks noChangeAspect="1"/>
          </p:cNvPicPr>
          <p:nvPr/>
        </p:nvPicPr>
        <p:blipFill>
          <a:blip r:embed="rId3"/>
          <a:stretch>
            <a:fillRect/>
          </a:stretch>
        </p:blipFill>
        <p:spPr>
          <a:xfrm>
            <a:off x="379677" y="1212113"/>
            <a:ext cx="7227608" cy="5030304"/>
          </a:xfrm>
          <a:prstGeom prst="rect">
            <a:avLst/>
          </a:prstGeom>
        </p:spPr>
      </p:pic>
    </p:spTree>
    <p:extLst>
      <p:ext uri="{BB962C8B-B14F-4D97-AF65-F5344CB8AC3E}">
        <p14:creationId xmlns:p14="http://schemas.microsoft.com/office/powerpoint/2010/main" val="599499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82D2-B21F-4188-B126-6E0E06005C88}"/>
              </a:ext>
            </a:extLst>
          </p:cNvPr>
          <p:cNvSpPr>
            <a:spLocks noGrp="1"/>
          </p:cNvSpPr>
          <p:nvPr>
            <p:ph type="title"/>
          </p:nvPr>
        </p:nvSpPr>
        <p:spPr>
          <a:xfrm>
            <a:off x="465668" y="365125"/>
            <a:ext cx="10515600" cy="1325563"/>
          </a:xfrm>
        </p:spPr>
        <p:txBody>
          <a:bodyPr/>
          <a:lstStyle/>
          <a:p>
            <a:r>
              <a:rPr lang="en-US" dirty="0"/>
              <a:t>Azure Policy</a:t>
            </a:r>
          </a:p>
        </p:txBody>
      </p:sp>
      <p:sp>
        <p:nvSpPr>
          <p:cNvPr id="9" name="Text Placeholder 8">
            <a:extLst>
              <a:ext uri="{FF2B5EF4-FFF2-40B4-BE49-F238E27FC236}">
                <a16:creationId xmlns:a16="http://schemas.microsoft.com/office/drawing/2014/main" id="{27B2AE04-E860-4DF8-8D72-957325B113C6}"/>
              </a:ext>
            </a:extLst>
          </p:cNvPr>
          <p:cNvSpPr>
            <a:spLocks noGrp="1"/>
          </p:cNvSpPr>
          <p:nvPr>
            <p:ph type="body" sz="quarter" idx="13"/>
          </p:nvPr>
        </p:nvSpPr>
        <p:spPr>
          <a:xfrm>
            <a:off x="8115300" y="2017713"/>
            <a:ext cx="3494088" cy="5109091"/>
          </a:xfrm>
        </p:spPr>
        <p:txBody>
          <a:bodyPr/>
          <a:lstStyle/>
          <a:p>
            <a:pPr lvl="0">
              <a:defRPr/>
            </a:pPr>
            <a:r>
              <a:rPr lang="en-US" dirty="0">
                <a:solidFill>
                  <a:srgbClr val="FFFFFF"/>
                </a:solidFill>
                <a:latin typeface="Segoe UI Light" pitchFamily="34" charset="0"/>
              </a:rPr>
              <a:t>Categorize resources across different resource groups and subscriptions </a:t>
            </a:r>
          </a:p>
          <a:p>
            <a:pPr lvl="0">
              <a:defRPr/>
            </a:pPr>
            <a:endParaRPr lang="en-US" dirty="0">
              <a:solidFill>
                <a:srgbClr val="FFFFFF"/>
              </a:solidFill>
              <a:latin typeface="Segoe UI Light" pitchFamily="34" charset="0"/>
            </a:endParaRPr>
          </a:p>
          <a:p>
            <a:pPr lvl="0">
              <a:defRPr/>
            </a:pPr>
            <a:r>
              <a:rPr lang="en-US" dirty="0">
                <a:solidFill>
                  <a:srgbClr val="FFFFFF"/>
                </a:solidFill>
                <a:latin typeface="Segoe UI Light" pitchFamily="34" charset="0"/>
              </a:rPr>
              <a:t>for billing, management, and operational purposes. </a:t>
            </a:r>
          </a:p>
          <a:p>
            <a:pPr lvl="0" defTabSz="914367">
              <a:spcBef>
                <a:spcPts val="0"/>
              </a:spcBef>
              <a:spcAft>
                <a:spcPts val="600"/>
              </a:spcAft>
              <a:buSzTx/>
              <a:defRPr/>
            </a:pPr>
            <a:endParaRPr lang="en-US" dirty="0">
              <a:solidFill>
                <a:srgbClr val="FFFFFF"/>
              </a:solidFill>
              <a:latin typeface="Segoe UI Light" panose="020B0502040204020203" pitchFamily="34" charset="0"/>
              <a:cs typeface="Segoe UI Light" panose="020B0502040204020203" pitchFamily="34" charset="0"/>
            </a:endParaRP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Identify common tags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(such as </a:t>
            </a:r>
            <a:r>
              <a:rPr lang="en-US" err="1">
                <a:solidFill>
                  <a:srgbClr val="FFFFFF"/>
                </a:solidFill>
                <a:latin typeface="Segoe UI Light" panose="020B0502040204020203" pitchFamily="34" charset="0"/>
                <a:cs typeface="Segoe UI Light" panose="020B0502040204020203" pitchFamily="34" charset="0"/>
              </a:rPr>
              <a:t>CostCenter</a:t>
            </a:r>
            <a:r>
              <a:rPr lang="en-US" dirty="0">
                <a:solidFill>
                  <a:srgbClr val="FFFFFF"/>
                </a:solidFill>
                <a:latin typeface="Segoe UI Light" panose="020B0502040204020203" pitchFamily="34" charset="0"/>
                <a:cs typeface="Segoe UI Light" panose="020B0502040204020203" pitchFamily="34" charset="0"/>
              </a:rPr>
              <a:t>,  </a:t>
            </a:r>
            <a:r>
              <a:rPr lang="en-US" err="1">
                <a:solidFill>
                  <a:srgbClr val="FFFFFF"/>
                </a:solidFill>
                <a:latin typeface="Segoe UI Light" panose="020B0502040204020203" pitchFamily="34" charset="0"/>
                <a:cs typeface="Segoe UI Light" panose="020B0502040204020203" pitchFamily="34" charset="0"/>
              </a:rPr>
              <a:t>ApplicationOwner</a:t>
            </a:r>
            <a:r>
              <a:rPr lang="en-US" dirty="0">
                <a:solidFill>
                  <a:srgbClr val="FFFFFF"/>
                </a:solidFill>
                <a:latin typeface="Segoe UI Light" panose="020B0502040204020203" pitchFamily="34" charset="0"/>
                <a:cs typeface="Segoe UI Light" panose="020B0502040204020203" pitchFamily="34" charset="0"/>
              </a:rPr>
              <a:t>)</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 </a:t>
            </a:r>
          </a:p>
          <a:p>
            <a:pPr lvl="0" defTabSz="914367">
              <a:spcBef>
                <a:spcPts val="0"/>
              </a:spcBef>
              <a:spcAft>
                <a:spcPts val="600"/>
              </a:spcAft>
              <a:buSzTx/>
              <a:defRPr/>
            </a:pPr>
            <a:r>
              <a:rPr lang="en-US" dirty="0">
                <a:solidFill>
                  <a:srgbClr val="FFFFFF"/>
                </a:solidFill>
                <a:latin typeface="Segoe UI Light" panose="020B0502040204020203" pitchFamily="34" charset="0"/>
                <a:cs typeface="Segoe UI Light" panose="020B0502040204020203" pitchFamily="34" charset="0"/>
              </a:rPr>
              <a:t>Apply them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consistently using automation &amp; </a:t>
            </a:r>
            <a:br>
              <a:rPr lang="en-US" dirty="0">
                <a:solidFill>
                  <a:srgbClr val="FFFFFF"/>
                </a:solidFill>
                <a:latin typeface="Segoe UI Light" panose="020B0502040204020203" pitchFamily="34" charset="0"/>
                <a:cs typeface="Segoe UI Light" panose="020B0502040204020203" pitchFamily="34" charset="0"/>
              </a:rPr>
            </a:br>
            <a:r>
              <a:rPr lang="en-US" dirty="0">
                <a:solidFill>
                  <a:srgbClr val="FFFFFF"/>
                </a:solidFill>
                <a:latin typeface="Segoe UI Light" panose="020B0502040204020203" pitchFamily="34" charset="0"/>
                <a:cs typeface="Segoe UI Light" panose="020B0502040204020203" pitchFamily="34" charset="0"/>
              </a:rPr>
              <a:t>Azure Policy.</a:t>
            </a:r>
          </a:p>
          <a:p>
            <a:endParaRPr lang="en-AU" dirty="0"/>
          </a:p>
        </p:txBody>
      </p:sp>
      <p:sp>
        <p:nvSpPr>
          <p:cNvPr id="6" name="Rectangle 5">
            <a:extLst>
              <a:ext uri="{FF2B5EF4-FFF2-40B4-BE49-F238E27FC236}">
                <a16:creationId xmlns:a16="http://schemas.microsoft.com/office/drawing/2014/main" id="{FE02719F-E737-4A30-9B59-872F813F10C0}"/>
              </a:ext>
            </a:extLst>
          </p:cNvPr>
          <p:cNvSpPr/>
          <p:nvPr/>
        </p:nvSpPr>
        <p:spPr>
          <a:xfrm>
            <a:off x="432454" y="2598003"/>
            <a:ext cx="3352737" cy="1723549"/>
          </a:xfrm>
          <a:prstGeom prst="rect">
            <a:avLst/>
          </a:prstGeom>
        </p:spPr>
        <p:txBody>
          <a:bodyPr wrap="square">
            <a:spAutoFit/>
          </a:bodyPr>
          <a:lstStyle/>
          <a:p>
            <a:pPr lvl="0">
              <a:spcAft>
                <a:spcPts val="1200"/>
              </a:spcAft>
              <a:defRPr/>
            </a:pPr>
            <a:r>
              <a:rPr lang="en-US" sz="3200" noProof="0" dirty="0"/>
              <a:t>Restrict expensive SKUs</a:t>
            </a:r>
          </a:p>
          <a:p>
            <a:pPr lvl="0">
              <a:spcAft>
                <a:spcPts val="1200"/>
              </a:spcAft>
              <a:defRPr/>
            </a:pPr>
            <a:r>
              <a:rPr kumimoji="0" lang="en-US" sz="3200" b="0" i="0" u="none" strike="noStrike" kern="1200" cap="none" spc="0" normalizeH="0" baseline="0" dirty="0">
                <a:ln>
                  <a:noFill/>
                </a:ln>
                <a:effectLst/>
                <a:uLnTx/>
                <a:uFillTx/>
                <a:cs typeface="Segoe UI Light" panose="020B0502040204020203" pitchFamily="34" charset="0"/>
              </a:rPr>
              <a:t>Apply Tags</a:t>
            </a:r>
            <a:endParaRPr kumimoji="0" lang="en-US" sz="3200" b="0" i="0" u="none" strike="noStrike" kern="1200" cap="none" spc="0" normalizeH="0" baseline="0" noProof="0" dirty="0">
              <a:ln>
                <a:noFill/>
              </a:ln>
              <a:effectLst/>
              <a:uLnTx/>
              <a:uFillTx/>
              <a:cs typeface="Segoe UI Light" panose="020B0502040204020203" pitchFamily="34" charset="0"/>
            </a:endParaRPr>
          </a:p>
        </p:txBody>
      </p:sp>
      <p:pic>
        <p:nvPicPr>
          <p:cNvPr id="7" name="Picture 6" descr="A screenshot of website&#10;&#10;Description automatically generated">
            <a:extLst>
              <a:ext uri="{FF2B5EF4-FFF2-40B4-BE49-F238E27FC236}">
                <a16:creationId xmlns:a16="http://schemas.microsoft.com/office/drawing/2014/main" id="{F8ADD6FA-6E6F-4439-B9C5-416502B5C0E5}"/>
              </a:ext>
            </a:extLst>
          </p:cNvPr>
          <p:cNvPicPr>
            <a:picLocks noChangeAspect="1"/>
          </p:cNvPicPr>
          <p:nvPr/>
        </p:nvPicPr>
        <p:blipFill>
          <a:blip r:embed="rId3"/>
          <a:stretch>
            <a:fillRect/>
          </a:stretch>
        </p:blipFill>
        <p:spPr>
          <a:xfrm>
            <a:off x="3499883" y="551681"/>
            <a:ext cx="8429847" cy="5754638"/>
          </a:xfrm>
          <a:prstGeom prst="rect">
            <a:avLst/>
          </a:prstGeom>
        </p:spPr>
      </p:pic>
    </p:spTree>
    <p:extLst>
      <p:ext uri="{BB962C8B-B14F-4D97-AF65-F5344CB8AC3E}">
        <p14:creationId xmlns:p14="http://schemas.microsoft.com/office/powerpoint/2010/main" val="3787692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35F28-AEB3-4E8D-8FD9-EB329E3F108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Happy “Cupcake” Day</a:t>
            </a:r>
          </a:p>
        </p:txBody>
      </p:sp>
      <p:sp>
        <p:nvSpPr>
          <p:cNvPr id="9" name="Freeform: Shape 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A cake with a dessert on a plate&#10;&#10;Description automatically generated">
            <a:extLst>
              <a:ext uri="{FF2B5EF4-FFF2-40B4-BE49-F238E27FC236}">
                <a16:creationId xmlns:a16="http://schemas.microsoft.com/office/drawing/2014/main" id="{BC50121B-63D5-4572-9A24-DCF934172BA0}"/>
              </a:ext>
            </a:extLst>
          </p:cNvPr>
          <p:cNvPicPr>
            <a:picLocks noGrp="1" noChangeAspect="1"/>
          </p:cNvPicPr>
          <p:nvPr>
            <p:ph idx="1"/>
          </p:nvPr>
        </p:nvPicPr>
        <p:blipFill rotWithShape="1">
          <a:blip r:embed="rId2"/>
          <a:srcRect t="2116" r="-2" b="12500"/>
          <a:stretch/>
        </p:blipFill>
        <p:spPr bwMode="gray">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pic>
    </p:spTree>
    <p:extLst>
      <p:ext uri="{BB962C8B-B14F-4D97-AF65-F5344CB8AC3E}">
        <p14:creationId xmlns:p14="http://schemas.microsoft.com/office/powerpoint/2010/main" val="44025636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793823" y="2625054"/>
            <a:ext cx="9144000" cy="1169551"/>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pPr lvl="0"/>
            <a:r>
              <a:rPr lang="en-US" sz="3800"/>
              <a:t>“How will we know if we’re spending too much, BEFORE we get the invoice?”</a:t>
            </a:r>
            <a:endParaRPr kumimoji="0" lang="en-US" sz="3800" b="0" i="0" u="none" strike="noStrike" kern="1200" cap="none" spc="-50" normalizeH="0" baseline="0" noProof="0">
              <a:ln w="3175">
                <a:noFill/>
              </a:ln>
              <a:solidFill>
                <a:srgbClr val="FFFFFF"/>
              </a:solidFill>
              <a:effectLst/>
              <a:uLnTx/>
              <a:uFillTx/>
              <a:latin typeface="Segoe UI Semibold"/>
              <a:ea typeface="+mn-ea"/>
              <a:cs typeface="Segoe UI"/>
            </a:endParaRPr>
          </a:p>
        </p:txBody>
      </p:sp>
    </p:spTree>
    <p:extLst>
      <p:ext uri="{BB962C8B-B14F-4D97-AF65-F5344CB8AC3E}">
        <p14:creationId xmlns:p14="http://schemas.microsoft.com/office/powerpoint/2010/main" val="7648353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CAAD5D-DD58-494A-844E-D30C7DFBD957}"/>
              </a:ext>
            </a:extLst>
          </p:cNvPr>
          <p:cNvSpPr/>
          <p:nvPr/>
        </p:nvSpPr>
        <p:spPr bwMode="auto">
          <a:xfrm>
            <a:off x="694944" y="2292097"/>
            <a:ext cx="10814304" cy="22920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p:txBody>
          <a:bodyPr/>
          <a:lstStyle/>
          <a:p>
            <a:r>
              <a:rPr lang="en-AU" dirty="0"/>
              <a:t>Azure Budgets (DEMO)</a:t>
            </a:r>
          </a:p>
        </p:txBody>
      </p:sp>
      <p:pic>
        <p:nvPicPr>
          <p:cNvPr id="5" name="Picture 4" descr="A screenshot budget monitoring&#10;&#10;Description automatically generated">
            <a:extLst>
              <a:ext uri="{FF2B5EF4-FFF2-40B4-BE49-F238E27FC236}">
                <a16:creationId xmlns:a16="http://schemas.microsoft.com/office/drawing/2014/main" id="{18894F4B-2C5B-4CB2-9725-B380D6365069}"/>
              </a:ext>
            </a:extLst>
          </p:cNvPr>
          <p:cNvPicPr>
            <a:picLocks noChangeAspect="1"/>
          </p:cNvPicPr>
          <p:nvPr/>
        </p:nvPicPr>
        <p:blipFill>
          <a:blip r:embed="rId3"/>
          <a:stretch>
            <a:fillRect/>
          </a:stretch>
        </p:blipFill>
        <p:spPr>
          <a:xfrm>
            <a:off x="805055" y="2514592"/>
            <a:ext cx="10581889" cy="1910472"/>
          </a:xfrm>
          <a:prstGeom prst="rect">
            <a:avLst/>
          </a:prstGeom>
        </p:spPr>
      </p:pic>
      <p:sp>
        <p:nvSpPr>
          <p:cNvPr id="3" name="Rectangle 2">
            <a:extLst>
              <a:ext uri="{FF2B5EF4-FFF2-40B4-BE49-F238E27FC236}">
                <a16:creationId xmlns:a16="http://schemas.microsoft.com/office/drawing/2014/main" id="{3EB5B701-A33E-417D-B7D9-0A957699E37D}"/>
              </a:ext>
            </a:extLst>
          </p:cNvPr>
          <p:cNvSpPr/>
          <p:nvPr/>
        </p:nvSpPr>
        <p:spPr>
          <a:xfrm>
            <a:off x="-4144108" y="8264769"/>
            <a:ext cx="6096000" cy="907171"/>
          </a:xfrm>
          <a:prstGeom prst="rect">
            <a:avLst/>
          </a:prstGeom>
        </p:spPr>
        <p:txBody>
          <a:bodyPr>
            <a:spAutoFit/>
          </a:bodyPr>
          <a:lstStyle/>
          <a:p>
            <a:r>
              <a:rPr lang="en-AU" dirty="0">
                <a:hlinkClick r:id="rId4"/>
              </a:rPr>
              <a:t>https://msit.microsoftstream.com/video/39f5193c-4396-4332-abc3-c492e3a4f5c3?channelId=b9f7d4d3-e1c8-4804-b914-1b4098ac5997</a:t>
            </a:r>
            <a:endParaRPr lang="en-AU" dirty="0"/>
          </a:p>
        </p:txBody>
      </p:sp>
      <p:sp>
        <p:nvSpPr>
          <p:cNvPr id="6" name="Rectangle 5">
            <a:extLst>
              <a:ext uri="{FF2B5EF4-FFF2-40B4-BE49-F238E27FC236}">
                <a16:creationId xmlns:a16="http://schemas.microsoft.com/office/drawing/2014/main" id="{F4C82E6C-FDAB-411A-A46D-815C4E8B9372}"/>
              </a:ext>
            </a:extLst>
          </p:cNvPr>
          <p:cNvSpPr/>
          <p:nvPr/>
        </p:nvSpPr>
        <p:spPr>
          <a:xfrm>
            <a:off x="2379785" y="7811184"/>
            <a:ext cx="6096000" cy="907171"/>
          </a:xfrm>
          <a:prstGeom prst="rect">
            <a:avLst/>
          </a:prstGeom>
        </p:spPr>
        <p:txBody>
          <a:bodyPr>
            <a:spAutoFit/>
          </a:bodyPr>
          <a:lstStyle/>
          <a:p>
            <a:r>
              <a:rPr lang="en-AU" dirty="0">
                <a:hlinkClick r:id="rId4"/>
              </a:rPr>
              <a:t>https://msit.microsoftstream.com/video/39f5193c-4396-4332-abc3-c492e3a4f5c3?channelId=b9f7d4d3-e1c8-4804-b914-1b4098ac5997</a:t>
            </a:r>
            <a:endParaRPr lang="en-AU" dirty="0"/>
          </a:p>
        </p:txBody>
      </p:sp>
    </p:spTree>
    <p:extLst>
      <p:ext uri="{BB962C8B-B14F-4D97-AF65-F5344CB8AC3E}">
        <p14:creationId xmlns:p14="http://schemas.microsoft.com/office/powerpoint/2010/main" val="791998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793823" y="3209830"/>
            <a:ext cx="9144000" cy="584775"/>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a:t>
            </a:r>
            <a:r>
              <a:rPr kumimoji="0" lang="en-US" sz="3800" b="0" i="0" u="none" strike="noStrike" kern="1200" cap="none" spc="-50" normalizeH="0" baseline="0" noProof="0" err="1">
                <a:ln w="3175">
                  <a:noFill/>
                </a:ln>
                <a:solidFill>
                  <a:srgbClr val="FFFFFF"/>
                </a:solidFill>
                <a:effectLst/>
                <a:uLnTx/>
                <a:uFillTx/>
                <a:latin typeface="Segoe UI Semibold"/>
                <a:ea typeface="+mn-ea"/>
                <a:cs typeface="Segoe UI" panose="020B0502040204020203" pitchFamily="34" charset="0"/>
              </a:rPr>
              <a:t>Wher</a:t>
            </a:r>
            <a:r>
              <a:rPr lang="en-US" sz="3800">
                <a:solidFill>
                  <a:srgbClr val="FFFFFF"/>
                </a:solidFill>
                <a:latin typeface="Segoe UI Semibold"/>
              </a:rPr>
              <a:t>e are all of our costs coming from?”</a:t>
            </a:r>
            <a:endParaRPr kumimoji="0" lang="en-US" sz="3800" b="0" i="0" u="none" strike="noStrike" kern="1200" cap="none" spc="-50" normalizeH="0" baseline="0" noProof="0">
              <a:ln w="3175">
                <a:noFill/>
              </a:ln>
              <a:solidFill>
                <a:srgbClr val="FFFFFF"/>
              </a:solidFill>
              <a:effectLst/>
              <a:uLnTx/>
              <a:uFillTx/>
              <a:latin typeface="Segoe UI Semibold"/>
              <a:ea typeface="+mn-ea"/>
              <a:cs typeface="Segoe UI"/>
            </a:endParaRPr>
          </a:p>
        </p:txBody>
      </p:sp>
    </p:spTree>
    <p:extLst>
      <p:ext uri="{BB962C8B-B14F-4D97-AF65-F5344CB8AC3E}">
        <p14:creationId xmlns:p14="http://schemas.microsoft.com/office/powerpoint/2010/main" val="9909591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A3A3-F51D-4018-A54C-1AB5BF790A01}"/>
              </a:ext>
            </a:extLst>
          </p:cNvPr>
          <p:cNvSpPr>
            <a:spLocks noGrp="1"/>
          </p:cNvSpPr>
          <p:nvPr>
            <p:ph type="title"/>
          </p:nvPr>
        </p:nvSpPr>
        <p:spPr/>
        <p:txBody>
          <a:bodyPr/>
          <a:lstStyle/>
          <a:p>
            <a:r>
              <a:rPr lang="en-AU" dirty="0"/>
              <a:t>Azure Cost Analysis (DEMO)</a:t>
            </a:r>
          </a:p>
        </p:txBody>
      </p:sp>
      <p:grpSp>
        <p:nvGrpSpPr>
          <p:cNvPr id="3" name="Group 2">
            <a:extLst>
              <a:ext uri="{FF2B5EF4-FFF2-40B4-BE49-F238E27FC236}">
                <a16:creationId xmlns:a16="http://schemas.microsoft.com/office/drawing/2014/main" id="{AEE90B50-8DE9-41C8-9C05-9DDC77302163}"/>
              </a:ext>
            </a:extLst>
          </p:cNvPr>
          <p:cNvGrpSpPr/>
          <p:nvPr/>
        </p:nvGrpSpPr>
        <p:grpSpPr>
          <a:xfrm>
            <a:off x="2303922" y="1417241"/>
            <a:ext cx="7584156" cy="5023183"/>
            <a:chOff x="4375115" y="1833845"/>
            <a:chExt cx="7584156" cy="5023183"/>
          </a:xfrm>
          <a:effectLst>
            <a:outerShdw blurRad="50800" dist="38100" dir="2700000" algn="tl" rotWithShape="0">
              <a:prstClr val="black">
                <a:alpha val="40000"/>
              </a:prstClr>
            </a:outerShdw>
          </a:effectLst>
        </p:grpSpPr>
        <p:grpSp>
          <p:nvGrpSpPr>
            <p:cNvPr id="4" name="Group 3">
              <a:extLst>
                <a:ext uri="{FF2B5EF4-FFF2-40B4-BE49-F238E27FC236}">
                  <a16:creationId xmlns:a16="http://schemas.microsoft.com/office/drawing/2014/main" id="{9413CBDE-42D0-444C-A5AE-19D1E84820FD}"/>
                </a:ext>
              </a:extLst>
            </p:cNvPr>
            <p:cNvGrpSpPr/>
            <p:nvPr/>
          </p:nvGrpSpPr>
          <p:grpSpPr>
            <a:xfrm>
              <a:off x="4375115" y="1833845"/>
              <a:ext cx="7584156" cy="5023183"/>
              <a:chOff x="4569387" y="1859015"/>
              <a:chExt cx="7737332" cy="5124635"/>
            </a:xfrm>
          </p:grpSpPr>
          <p:pic>
            <p:nvPicPr>
              <p:cNvPr id="6" name="Picture 5">
                <a:extLst>
                  <a:ext uri="{FF2B5EF4-FFF2-40B4-BE49-F238E27FC236}">
                    <a16:creationId xmlns:a16="http://schemas.microsoft.com/office/drawing/2014/main" id="{454A51C6-3D9A-42C6-991D-9DA4ED992A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sp>
            <p:nvSpPr>
              <p:cNvPr id="7" name="Rectangle 6">
                <a:extLst>
                  <a:ext uri="{FF2B5EF4-FFF2-40B4-BE49-F238E27FC236}">
                    <a16:creationId xmlns:a16="http://schemas.microsoft.com/office/drawing/2014/main" id="{E8205B38-54ED-4BBA-AB60-D3FCCC93D533}"/>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EF9BA933-BA85-4534-AEBC-E7B36F4AFC44}"/>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8" name="Group 7" descr="Screenshot of budget monitoring">
            <a:extLst>
              <a:ext uri="{FF2B5EF4-FFF2-40B4-BE49-F238E27FC236}">
                <a16:creationId xmlns:a16="http://schemas.microsoft.com/office/drawing/2014/main" id="{7A82FD57-5CAC-4D4A-8E3D-C618D1AFB5E2}"/>
              </a:ext>
            </a:extLst>
          </p:cNvPr>
          <p:cNvGrpSpPr/>
          <p:nvPr/>
        </p:nvGrpSpPr>
        <p:grpSpPr>
          <a:xfrm>
            <a:off x="2537415" y="1701978"/>
            <a:ext cx="7144169" cy="4073770"/>
            <a:chOff x="718257" y="0"/>
            <a:chExt cx="10755485" cy="6984278"/>
          </a:xfrm>
        </p:grpSpPr>
        <p:grpSp>
          <p:nvGrpSpPr>
            <p:cNvPr id="9" name="Group 8">
              <a:extLst>
                <a:ext uri="{FF2B5EF4-FFF2-40B4-BE49-F238E27FC236}">
                  <a16:creationId xmlns:a16="http://schemas.microsoft.com/office/drawing/2014/main" id="{F72C822F-22C7-4196-B2D6-2243518641CB}"/>
                </a:ext>
              </a:extLst>
            </p:cNvPr>
            <p:cNvGrpSpPr/>
            <p:nvPr/>
          </p:nvGrpSpPr>
          <p:grpSpPr>
            <a:xfrm>
              <a:off x="718257" y="0"/>
              <a:ext cx="10755485" cy="6984278"/>
              <a:chOff x="718257" y="0"/>
              <a:chExt cx="10755485" cy="6984278"/>
            </a:xfrm>
          </p:grpSpPr>
          <p:pic>
            <p:nvPicPr>
              <p:cNvPr id="11" name="Picture 10" descr="A screenshot of a cell phone&#10;&#10;Description automatically generated">
                <a:extLst>
                  <a:ext uri="{FF2B5EF4-FFF2-40B4-BE49-F238E27FC236}">
                    <a16:creationId xmlns:a16="http://schemas.microsoft.com/office/drawing/2014/main" id="{3F6957B9-3B34-446F-BAE4-8136D45512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57" y="0"/>
                <a:ext cx="10755485" cy="6984278"/>
              </a:xfrm>
              <a:prstGeom prst="rect">
                <a:avLst/>
              </a:prstGeom>
            </p:spPr>
          </p:pic>
          <p:pic>
            <p:nvPicPr>
              <p:cNvPr id="12" name="Picture 11">
                <a:extLst>
                  <a:ext uri="{FF2B5EF4-FFF2-40B4-BE49-F238E27FC236}">
                    <a16:creationId xmlns:a16="http://schemas.microsoft.com/office/drawing/2014/main" id="{0C377846-DD66-4128-894B-09A052F7C2F4}"/>
                  </a:ext>
                </a:extLst>
              </p:cNvPr>
              <p:cNvPicPr>
                <a:picLocks noChangeAspect="1"/>
              </p:cNvPicPr>
              <p:nvPr/>
            </p:nvPicPr>
            <p:blipFill rotWithShape="1">
              <a:blip r:embed="rId5"/>
              <a:srcRect l="85974" t="4621" r="6999" b="89252"/>
              <a:stretch/>
            </p:blipFill>
            <p:spPr>
              <a:xfrm>
                <a:off x="3162300" y="1162051"/>
                <a:ext cx="8311441" cy="365125"/>
              </a:xfrm>
              <a:prstGeom prst="rect">
                <a:avLst/>
              </a:prstGeom>
            </p:spPr>
          </p:pic>
          <p:pic>
            <p:nvPicPr>
              <p:cNvPr id="13" name="Picture 12">
                <a:extLst>
                  <a:ext uri="{FF2B5EF4-FFF2-40B4-BE49-F238E27FC236}">
                    <a16:creationId xmlns:a16="http://schemas.microsoft.com/office/drawing/2014/main" id="{79F3C3F3-13C0-4032-9AD9-036D528385DD}"/>
                  </a:ext>
                </a:extLst>
              </p:cNvPr>
              <p:cNvPicPr>
                <a:picLocks noChangeAspect="1"/>
              </p:cNvPicPr>
              <p:nvPr/>
            </p:nvPicPr>
            <p:blipFill rotWithShape="1">
              <a:blip r:embed="rId6"/>
              <a:srcRect b="19183"/>
              <a:stretch/>
            </p:blipFill>
            <p:spPr>
              <a:xfrm>
                <a:off x="3303241" y="1206017"/>
                <a:ext cx="1476568" cy="260834"/>
              </a:xfrm>
              <a:prstGeom prst="rect">
                <a:avLst/>
              </a:prstGeom>
            </p:spPr>
          </p:pic>
          <p:pic>
            <p:nvPicPr>
              <p:cNvPr id="14" name="Picture 13">
                <a:extLst>
                  <a:ext uri="{FF2B5EF4-FFF2-40B4-BE49-F238E27FC236}">
                    <a16:creationId xmlns:a16="http://schemas.microsoft.com/office/drawing/2014/main" id="{03E00DDC-61BE-4266-99E3-4B34B8FB37E0}"/>
                  </a:ext>
                </a:extLst>
              </p:cNvPr>
              <p:cNvPicPr>
                <a:picLocks noChangeAspect="1"/>
              </p:cNvPicPr>
              <p:nvPr/>
            </p:nvPicPr>
            <p:blipFill rotWithShape="1">
              <a:blip r:embed="rId5"/>
              <a:srcRect l="17225" t="4621" r="13385" b="89252"/>
              <a:stretch/>
            </p:blipFill>
            <p:spPr>
              <a:xfrm>
                <a:off x="4779809" y="1162051"/>
                <a:ext cx="5773892" cy="365126"/>
              </a:xfrm>
              <a:prstGeom prst="rect">
                <a:avLst/>
              </a:prstGeom>
            </p:spPr>
          </p:pic>
          <p:pic>
            <p:nvPicPr>
              <p:cNvPr id="15" name="Picture 14">
                <a:extLst>
                  <a:ext uri="{FF2B5EF4-FFF2-40B4-BE49-F238E27FC236}">
                    <a16:creationId xmlns:a16="http://schemas.microsoft.com/office/drawing/2014/main" id="{168C230D-AA40-4B8A-9AD9-54224FDCE429}"/>
                  </a:ext>
                </a:extLst>
              </p:cNvPr>
              <p:cNvPicPr>
                <a:picLocks noChangeAspect="1"/>
              </p:cNvPicPr>
              <p:nvPr/>
            </p:nvPicPr>
            <p:blipFill rotWithShape="1">
              <a:blip r:embed="rId7"/>
              <a:srcRect t="13432" b="7626"/>
              <a:stretch/>
            </p:blipFill>
            <p:spPr>
              <a:xfrm>
                <a:off x="1052511" y="4252912"/>
                <a:ext cx="2148840" cy="244078"/>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5C26E5C0-C80B-40AC-BBE8-9611BE95FEA0}"/>
                  </a:ext>
                </a:extLst>
              </p:cNvPr>
              <p:cNvPicPr>
                <a:picLocks noChangeAspect="1"/>
              </p:cNvPicPr>
              <p:nvPr/>
            </p:nvPicPr>
            <p:blipFill rotWithShape="1">
              <a:blip r:embed="rId4">
                <a:extLst>
                  <a:ext uri="{28A0092B-C50C-407E-A947-70E740481C1C}">
                    <a14:useLocalDpi xmlns:a14="http://schemas.microsoft.com/office/drawing/2010/main" val="0"/>
                  </a:ext>
                </a:extLst>
              </a:blip>
              <a:srcRect l="9086" t="30053" r="77476" b="66678"/>
              <a:stretch/>
            </p:blipFill>
            <p:spPr>
              <a:xfrm>
                <a:off x="1878806" y="1232521"/>
                <a:ext cx="1269102" cy="294655"/>
              </a:xfrm>
              <a:prstGeom prst="rect">
                <a:avLst/>
              </a:prstGeom>
            </p:spPr>
          </p:pic>
          <p:pic>
            <p:nvPicPr>
              <p:cNvPr id="17" name="Picture 16">
                <a:extLst>
                  <a:ext uri="{FF2B5EF4-FFF2-40B4-BE49-F238E27FC236}">
                    <a16:creationId xmlns:a16="http://schemas.microsoft.com/office/drawing/2014/main" id="{E457D923-9482-4B0B-961F-A83DB17E9C72}"/>
                  </a:ext>
                </a:extLst>
              </p:cNvPr>
              <p:cNvPicPr>
                <a:picLocks noChangeAspect="1"/>
              </p:cNvPicPr>
              <p:nvPr/>
            </p:nvPicPr>
            <p:blipFill rotWithShape="1">
              <a:blip r:embed="rId8"/>
              <a:srcRect l="3297" t="44859" r="10109"/>
              <a:stretch/>
            </p:blipFill>
            <p:spPr>
              <a:xfrm>
                <a:off x="1104900" y="1206017"/>
                <a:ext cx="1876425" cy="358464"/>
              </a:xfrm>
              <a:prstGeom prst="rect">
                <a:avLst/>
              </a:prstGeom>
            </p:spPr>
          </p:pic>
          <p:sp>
            <p:nvSpPr>
              <p:cNvPr id="18" name="Rectangle 17">
                <a:extLst>
                  <a:ext uri="{FF2B5EF4-FFF2-40B4-BE49-F238E27FC236}">
                    <a16:creationId xmlns:a16="http://schemas.microsoft.com/office/drawing/2014/main" id="{098F8E17-7F69-4818-AFF8-FE37C4402A1B}"/>
                  </a:ext>
                </a:extLst>
              </p:cNvPr>
              <p:cNvSpPr/>
              <p:nvPr/>
            </p:nvSpPr>
            <p:spPr>
              <a:xfrm>
                <a:off x="3201350" y="1527174"/>
                <a:ext cx="8149821" cy="5330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ED926351-554F-4269-922A-EF3447ADBAAA}"/>
                </a:ext>
              </a:extLst>
            </p:cNvPr>
            <p:cNvPicPr>
              <a:picLocks noChangeAspect="1"/>
            </p:cNvPicPr>
            <p:nvPr/>
          </p:nvPicPr>
          <p:blipFill>
            <a:blip r:embed="rId9"/>
            <a:stretch>
              <a:fillRect/>
            </a:stretch>
          </p:blipFill>
          <p:spPr>
            <a:xfrm>
              <a:off x="3147908" y="1553440"/>
              <a:ext cx="8243744" cy="4403971"/>
            </a:xfrm>
            <a:prstGeom prst="rect">
              <a:avLst/>
            </a:prstGeom>
          </p:spPr>
        </p:pic>
      </p:grpSp>
    </p:spTree>
    <p:extLst>
      <p:ext uri="{BB962C8B-B14F-4D97-AF65-F5344CB8AC3E}">
        <p14:creationId xmlns:p14="http://schemas.microsoft.com/office/powerpoint/2010/main" val="3644116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EC1960E9-E8CC-604F-9DB6-3025FA6E96AF}"/>
              </a:ext>
            </a:extLst>
          </p:cNvPr>
          <p:cNvSpPr txBox="1">
            <a:spLocks/>
          </p:cNvSpPr>
          <p:nvPr/>
        </p:nvSpPr>
        <p:spPr>
          <a:xfrm>
            <a:off x="1793823" y="3209831"/>
            <a:ext cx="9144000" cy="584775"/>
          </a:xfrm>
          <a:prstGeom prst="rect">
            <a:avLst/>
          </a:prstGeom>
          <a:noFill/>
        </p:spPr>
        <p:txBody>
          <a:bodyPr lIns="0" tIns="0" rIns="0" bIns="0" anchor="b" anchorCtr="0">
            <a:spAutoFit/>
          </a:bodyPr>
          <a:lstStyle>
            <a:lvl1pPr algn="l" defTabSz="932742" rtl="0" eaLnBrk="1" latinLnBrk="0" hangingPunct="1">
              <a:lnSpc>
                <a:spcPct val="100000"/>
              </a:lnSpc>
              <a:spcBef>
                <a:spcPct val="0"/>
              </a:spcBef>
              <a:buNone/>
              <a:defRPr lang="en-US" sz="4400" b="0" kern="1200" cap="none" spc="-50" baseline="0">
                <a:ln w="3175">
                  <a:noFill/>
                </a:ln>
                <a:solidFill>
                  <a:schemeClr val="bg1"/>
                </a:solidFill>
                <a:effectLst/>
                <a:latin typeface="+mj-lt"/>
                <a:ea typeface="+mn-ea"/>
                <a:cs typeface="Segoe UI" panose="020B0502040204020203" pitchFamily="34" charset="0"/>
              </a:defRPr>
            </a:lvl1pPr>
          </a:lstStyle>
          <a:p>
            <a:pPr lvl="0"/>
            <a:r>
              <a:rPr lang="en-US" sz="3800"/>
              <a:t>“Can we save any money?”</a:t>
            </a:r>
            <a:endParaRPr kumimoji="0" lang="en-US" sz="3800" b="0" i="0" u="none" strike="noStrike" kern="1200" cap="none" spc="-50" normalizeH="0" baseline="0" noProof="0">
              <a:ln w="3175">
                <a:noFill/>
              </a:ln>
              <a:solidFill>
                <a:srgbClr val="FFFFFF"/>
              </a:solidFill>
              <a:effectLst/>
              <a:uLnTx/>
              <a:uFillTx/>
              <a:latin typeface="Segoe UI Semibold"/>
              <a:ea typeface="+mn-ea"/>
              <a:cs typeface="Segoe UI"/>
            </a:endParaRPr>
          </a:p>
        </p:txBody>
      </p:sp>
    </p:spTree>
    <p:extLst>
      <p:ext uri="{BB962C8B-B14F-4D97-AF65-F5344CB8AC3E}">
        <p14:creationId xmlns:p14="http://schemas.microsoft.com/office/powerpoint/2010/main" val="18669030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A3A3-F51D-4018-A54C-1AB5BF790A01}"/>
              </a:ext>
            </a:extLst>
          </p:cNvPr>
          <p:cNvSpPr>
            <a:spLocks noGrp="1"/>
          </p:cNvSpPr>
          <p:nvPr>
            <p:ph type="title"/>
          </p:nvPr>
        </p:nvSpPr>
        <p:spPr/>
        <p:txBody>
          <a:bodyPr/>
          <a:lstStyle/>
          <a:p>
            <a:r>
              <a:rPr lang="en-AU" dirty="0"/>
              <a:t>Azure Advisor</a:t>
            </a:r>
          </a:p>
        </p:txBody>
      </p:sp>
      <p:grpSp>
        <p:nvGrpSpPr>
          <p:cNvPr id="3" name="Group 2">
            <a:extLst>
              <a:ext uri="{FF2B5EF4-FFF2-40B4-BE49-F238E27FC236}">
                <a16:creationId xmlns:a16="http://schemas.microsoft.com/office/drawing/2014/main" id="{AEE90B50-8DE9-41C8-9C05-9DDC77302163}"/>
              </a:ext>
            </a:extLst>
          </p:cNvPr>
          <p:cNvGrpSpPr/>
          <p:nvPr/>
        </p:nvGrpSpPr>
        <p:grpSpPr>
          <a:xfrm>
            <a:off x="2303922" y="1417241"/>
            <a:ext cx="7584156" cy="5023183"/>
            <a:chOff x="4375115" y="1833845"/>
            <a:chExt cx="7584156" cy="5023183"/>
          </a:xfrm>
          <a:effectLst>
            <a:outerShdw blurRad="50800" dist="38100" dir="2700000" algn="tl" rotWithShape="0">
              <a:prstClr val="black">
                <a:alpha val="40000"/>
              </a:prstClr>
            </a:outerShdw>
          </a:effectLst>
        </p:grpSpPr>
        <p:grpSp>
          <p:nvGrpSpPr>
            <p:cNvPr id="4" name="Group 3">
              <a:extLst>
                <a:ext uri="{FF2B5EF4-FFF2-40B4-BE49-F238E27FC236}">
                  <a16:creationId xmlns:a16="http://schemas.microsoft.com/office/drawing/2014/main" id="{9413CBDE-42D0-444C-A5AE-19D1E84820FD}"/>
                </a:ext>
              </a:extLst>
            </p:cNvPr>
            <p:cNvGrpSpPr/>
            <p:nvPr/>
          </p:nvGrpSpPr>
          <p:grpSpPr>
            <a:xfrm>
              <a:off x="4375115" y="1833845"/>
              <a:ext cx="7584156" cy="5023183"/>
              <a:chOff x="4569387" y="1859015"/>
              <a:chExt cx="7737332" cy="5124635"/>
            </a:xfrm>
          </p:grpSpPr>
          <p:pic>
            <p:nvPicPr>
              <p:cNvPr id="6" name="Picture 5">
                <a:extLst>
                  <a:ext uri="{FF2B5EF4-FFF2-40B4-BE49-F238E27FC236}">
                    <a16:creationId xmlns:a16="http://schemas.microsoft.com/office/drawing/2014/main" id="{454A51C6-3D9A-42C6-991D-9DA4ED992A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69387" y="1859015"/>
                <a:ext cx="7737332" cy="5124635"/>
              </a:xfrm>
              <a:prstGeom prst="rect">
                <a:avLst/>
              </a:prstGeom>
            </p:spPr>
          </p:pic>
          <p:sp>
            <p:nvSpPr>
              <p:cNvPr id="7" name="Rectangle 6">
                <a:extLst>
                  <a:ext uri="{FF2B5EF4-FFF2-40B4-BE49-F238E27FC236}">
                    <a16:creationId xmlns:a16="http://schemas.microsoft.com/office/drawing/2014/main" id="{E8205B38-54ED-4BBA-AB60-D3FCCC93D533}"/>
                  </a:ext>
                </a:extLst>
              </p:cNvPr>
              <p:cNvSpPr/>
              <p:nvPr/>
            </p:nvSpPr>
            <p:spPr bwMode="auto">
              <a:xfrm>
                <a:off x="4762500" y="2109518"/>
                <a:ext cx="7351107" cy="4372353"/>
              </a:xfrm>
              <a:prstGeom prst="rect">
                <a:avLst/>
              </a:prstGeom>
              <a:gradFill>
                <a:gsLst>
                  <a:gs pos="1000">
                    <a:srgbClr val="0D0D0D">
                      <a:lumMod val="90000"/>
                      <a:lumOff val="10000"/>
                    </a:srgbClr>
                  </a:gs>
                  <a:gs pos="85000">
                    <a:srgbClr val="0078D4"/>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EF9BA933-BA85-4534-AEBC-E7B36F4AFC44}"/>
                </a:ext>
              </a:extLst>
            </p:cNvPr>
            <p:cNvSpPr/>
            <p:nvPr/>
          </p:nvSpPr>
          <p:spPr bwMode="auto">
            <a:xfrm>
              <a:off x="11129818" y="2127819"/>
              <a:ext cx="147782" cy="116617"/>
            </a:xfrm>
            <a:prstGeom prst="rect">
              <a:avLst/>
            </a:prstGeom>
            <a:solidFill>
              <a:srgbClr val="1C1C1C"/>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pic>
        <p:nvPicPr>
          <p:cNvPr id="19" name="Picture 18" descr="Screenshot of budget recommendations">
            <a:extLst>
              <a:ext uri="{FF2B5EF4-FFF2-40B4-BE49-F238E27FC236}">
                <a16:creationId xmlns:a16="http://schemas.microsoft.com/office/drawing/2014/main" id="{6FCD268A-160F-4201-B813-A486EE063718}"/>
              </a:ext>
            </a:extLst>
          </p:cNvPr>
          <p:cNvPicPr>
            <a:picLocks noChangeAspect="1"/>
          </p:cNvPicPr>
          <p:nvPr/>
        </p:nvPicPr>
        <p:blipFill rotWithShape="1">
          <a:blip r:embed="rId4"/>
          <a:srcRect r="25707"/>
          <a:stretch/>
        </p:blipFill>
        <p:spPr>
          <a:xfrm>
            <a:off x="2493211" y="1691901"/>
            <a:ext cx="7205577" cy="4256677"/>
          </a:xfrm>
          <a:prstGeom prst="rect">
            <a:avLst/>
          </a:prstGeom>
        </p:spPr>
      </p:pic>
    </p:spTree>
    <p:extLst>
      <p:ext uri="{BB962C8B-B14F-4D97-AF65-F5344CB8AC3E}">
        <p14:creationId xmlns:p14="http://schemas.microsoft.com/office/powerpoint/2010/main" val="1366540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592C4-E0B5-4FC3-911F-4B3CC8443AC9}"/>
              </a:ext>
            </a:extLst>
          </p:cNvPr>
          <p:cNvSpPr>
            <a:spLocks noGrp="1"/>
          </p:cNvSpPr>
          <p:nvPr>
            <p:ph type="title"/>
          </p:nvPr>
        </p:nvSpPr>
        <p:spPr>
          <a:xfrm>
            <a:off x="368135" y="185603"/>
            <a:ext cx="11954494" cy="1132548"/>
          </a:xfrm>
        </p:spPr>
        <p:txBody>
          <a:bodyPr/>
          <a:lstStyle/>
          <a:p>
            <a:r>
              <a:rPr lang="en-AU" dirty="0"/>
              <a:t>AWS Cost Data via Azure Cost Management</a:t>
            </a:r>
          </a:p>
        </p:txBody>
      </p:sp>
      <p:sp>
        <p:nvSpPr>
          <p:cNvPr id="3" name="Content Placeholder 2">
            <a:extLst>
              <a:ext uri="{FF2B5EF4-FFF2-40B4-BE49-F238E27FC236}">
                <a16:creationId xmlns:a16="http://schemas.microsoft.com/office/drawing/2014/main" id="{5C6CF764-37A6-4666-A7B5-DA42EA442766}"/>
              </a:ext>
            </a:extLst>
          </p:cNvPr>
          <p:cNvSpPr>
            <a:spLocks noGrp="1"/>
          </p:cNvSpPr>
          <p:nvPr>
            <p:ph idx="1"/>
          </p:nvPr>
        </p:nvSpPr>
        <p:spPr>
          <a:xfrm>
            <a:off x="964338" y="4902869"/>
            <a:ext cx="6637576" cy="1301990"/>
          </a:xfrm>
        </p:spPr>
        <p:txBody>
          <a:bodyPr>
            <a:normAutofit fontScale="40000" lnSpcReduction="20000"/>
          </a:bodyPr>
          <a:lstStyle/>
          <a:p>
            <a:r>
              <a:rPr lang="en-AU" sz="4400" dirty="0">
                <a:hlinkClick r:id="rId3"/>
              </a:rPr>
              <a:t>https://docs.microsoft.com/azure/cost-management/aws-integration-set-up-configure?WT.mc_id=twitter-social-socuff</a:t>
            </a:r>
            <a:endParaRPr lang="en-AU" sz="4400" dirty="0"/>
          </a:p>
          <a:p>
            <a:r>
              <a:rPr lang="en-AU" sz="4400" dirty="0">
                <a:hlinkClick r:id="rId4"/>
              </a:rPr>
              <a:t>https://docs.microsoft.com/azure/cost-management/aws-integration-manage?WT.mc_id=twitter-social-socuff</a:t>
            </a:r>
            <a:endParaRPr lang="en-AU" sz="4400" dirty="0"/>
          </a:p>
          <a:p>
            <a:endParaRPr lang="en-AU" sz="4400" dirty="0"/>
          </a:p>
        </p:txBody>
      </p:sp>
      <p:pic>
        <p:nvPicPr>
          <p:cNvPr id="7" name="Picture 6" descr="A screenshot of budget monitoring&#10;&#10;">
            <a:extLst>
              <a:ext uri="{FF2B5EF4-FFF2-40B4-BE49-F238E27FC236}">
                <a16:creationId xmlns:a16="http://schemas.microsoft.com/office/drawing/2014/main" id="{102EA561-AB7D-4C2C-A2E4-73367BF8EB9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64576" y="1124414"/>
            <a:ext cx="10456446" cy="5296359"/>
          </a:xfrm>
          <a:prstGeom prst="rect">
            <a:avLst/>
          </a:prstGeom>
        </p:spPr>
      </p:pic>
    </p:spTree>
    <p:extLst>
      <p:ext uri="{BB962C8B-B14F-4D97-AF65-F5344CB8AC3E}">
        <p14:creationId xmlns:p14="http://schemas.microsoft.com/office/powerpoint/2010/main" val="2432095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AF19D-2AAD-4841-A3FE-A0C69F98EB7E}"/>
              </a:ext>
            </a:extLst>
          </p:cNvPr>
          <p:cNvSpPr>
            <a:spLocks noGrp="1"/>
          </p:cNvSpPr>
          <p:nvPr>
            <p:ph type="title"/>
          </p:nvPr>
        </p:nvSpPr>
        <p:spPr/>
        <p:txBody>
          <a:bodyPr/>
          <a:lstStyle/>
          <a:p>
            <a:endParaRPr lang="en-ZA"/>
          </a:p>
        </p:txBody>
      </p:sp>
      <p:sp>
        <p:nvSpPr>
          <p:cNvPr id="3" name="Content Placeholder 2">
            <a:extLst>
              <a:ext uri="{FF2B5EF4-FFF2-40B4-BE49-F238E27FC236}">
                <a16:creationId xmlns:a16="http://schemas.microsoft.com/office/drawing/2014/main" id="{1673C1D9-AFD1-4C84-B1A4-4D5F107346C7}"/>
              </a:ext>
            </a:extLst>
          </p:cNvPr>
          <p:cNvSpPr>
            <a:spLocks noGrp="1"/>
          </p:cNvSpPr>
          <p:nvPr>
            <p:ph idx="1"/>
          </p:nvPr>
        </p:nvSpPr>
        <p:spPr/>
        <p:txBody>
          <a:bodyPr/>
          <a:lstStyle/>
          <a:p>
            <a:r>
              <a:rPr lang="en-GB" dirty="0"/>
              <a:t>The key takeaway is that resources are always charged </a:t>
            </a:r>
            <a:r>
              <a:rPr lang="en-GB" i="1" dirty="0"/>
              <a:t>based on usage</a:t>
            </a:r>
            <a:r>
              <a:rPr lang="en-GB" dirty="0"/>
              <a:t>. For example, if you de-allocate a VM then you will not be billed for compute hours, I/O reads or writes or the private IP address since the VM is not running and has no allocated compute resources. However you will incur storage costs for the disks.</a:t>
            </a:r>
          </a:p>
          <a:p>
            <a:r>
              <a:rPr lang="en-GB" b="1" dirty="0"/>
              <a:t> Note</a:t>
            </a:r>
          </a:p>
          <a:p>
            <a:r>
              <a:rPr lang="en-GB" dirty="0"/>
              <a:t>De-allocating a VM is not the same as </a:t>
            </a:r>
            <a:r>
              <a:rPr lang="en-GB" i="1" dirty="0"/>
              <a:t>deleting</a:t>
            </a:r>
            <a:r>
              <a:rPr lang="en-GB" dirty="0"/>
              <a:t> a VM. De-allocation means the VM is not assigned to a CPU or network in a </a:t>
            </a:r>
            <a:r>
              <a:rPr lang="en-GB" dirty="0" err="1"/>
              <a:t>datacenter</a:t>
            </a:r>
            <a:r>
              <a:rPr lang="en-GB" dirty="0"/>
              <a:t>. However, your persistent disks remain, and the resource is present in your subscription. It's similar to turning off your physical computer.</a:t>
            </a:r>
          </a:p>
          <a:p>
            <a:endParaRPr lang="en-ZA" dirty="0"/>
          </a:p>
        </p:txBody>
      </p:sp>
    </p:spTree>
    <p:extLst>
      <p:ext uri="{BB962C8B-B14F-4D97-AF65-F5344CB8AC3E}">
        <p14:creationId xmlns:p14="http://schemas.microsoft.com/office/powerpoint/2010/main" val="1039429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457"/>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0D84DE66-7AF5-42F3-AB59-8106BA5378B2}"/>
              </a:ext>
            </a:extLst>
          </p:cNvPr>
          <p:cNvSpPr>
            <a:spLocks noGrp="1"/>
          </p:cNvSpPr>
          <p:nvPr>
            <p:ph type="title"/>
          </p:nvPr>
        </p:nvSpPr>
        <p:spPr>
          <a:xfrm>
            <a:off x="634276" y="4892358"/>
            <a:ext cx="3766272" cy="1325563"/>
          </a:xfrm>
        </p:spPr>
        <p:txBody>
          <a:bodyPr>
            <a:normAutofit/>
          </a:bodyPr>
          <a:lstStyle/>
          <a:p>
            <a:pPr algn="r"/>
            <a:r>
              <a:rPr lang="en-US" sz="2400">
                <a:solidFill>
                  <a:schemeClr val="bg1"/>
                </a:solidFill>
              </a:rPr>
              <a:t>Cost Management tools in Azure</a:t>
            </a:r>
            <a:endParaRPr lang="en-ZA" sz="2400">
              <a:solidFill>
                <a:schemeClr val="bg1"/>
              </a:solidFill>
            </a:endParaRPr>
          </a:p>
        </p:txBody>
      </p:sp>
      <p:cxnSp>
        <p:nvCxnSpPr>
          <p:cNvPr id="14" name="Straight Connector 13">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5097939"/>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6" name="Content Placeholder 8">
            <a:extLst>
              <a:ext uri="{FF2B5EF4-FFF2-40B4-BE49-F238E27FC236}">
                <a16:creationId xmlns:a16="http://schemas.microsoft.com/office/drawing/2014/main" id="{8D1AA5DB-382D-4320-A3FD-C0A98A8A8F4D}"/>
              </a:ext>
            </a:extLst>
          </p:cNvPr>
          <p:cNvSpPr>
            <a:spLocks noGrp="1"/>
          </p:cNvSpPr>
          <p:nvPr>
            <p:ph idx="1"/>
          </p:nvPr>
        </p:nvSpPr>
        <p:spPr>
          <a:xfrm>
            <a:off x="4878784" y="4824249"/>
            <a:ext cx="6673136" cy="1461780"/>
          </a:xfrm>
        </p:spPr>
        <p:txBody>
          <a:bodyPr anchor="ctr">
            <a:normAutofit/>
          </a:bodyPr>
          <a:lstStyle/>
          <a:p>
            <a:endParaRPr lang="en-US" sz="1800">
              <a:solidFill>
                <a:schemeClr val="bg1"/>
              </a:solidFill>
            </a:endParaRPr>
          </a:p>
        </p:txBody>
      </p:sp>
      <p:graphicFrame>
        <p:nvGraphicFramePr>
          <p:cNvPr id="7" name="Table 4">
            <a:extLst>
              <a:ext uri="{FF2B5EF4-FFF2-40B4-BE49-F238E27FC236}">
                <a16:creationId xmlns:a16="http://schemas.microsoft.com/office/drawing/2014/main" id="{6D67A726-F3BB-4643-B609-0CC5EE6DD7BC}"/>
              </a:ext>
            </a:extLst>
          </p:cNvPr>
          <p:cNvGraphicFramePr>
            <a:graphicFrameLocks/>
          </p:cNvGraphicFramePr>
          <p:nvPr>
            <p:extLst>
              <p:ext uri="{D42A27DB-BD31-4B8C-83A1-F6EECF244321}">
                <p14:modId xmlns:p14="http://schemas.microsoft.com/office/powerpoint/2010/main" val="3987391472"/>
              </p:ext>
            </p:extLst>
          </p:nvPr>
        </p:nvGraphicFramePr>
        <p:xfrm>
          <a:off x="1622232" y="385011"/>
          <a:ext cx="8941733" cy="3799165"/>
        </p:xfrm>
        <a:graphic>
          <a:graphicData uri="http://schemas.openxmlformats.org/drawingml/2006/table">
            <a:tbl>
              <a:tblPr firstRow="1" bandRow="1">
                <a:tableStyleId>{8EC20E35-A176-4012-BC5E-935CFFF8708E}</a:tableStyleId>
              </a:tblPr>
              <a:tblGrid>
                <a:gridCol w="2864767">
                  <a:extLst>
                    <a:ext uri="{9D8B030D-6E8A-4147-A177-3AD203B41FA5}">
                      <a16:colId xmlns:a16="http://schemas.microsoft.com/office/drawing/2014/main" val="2636706863"/>
                    </a:ext>
                  </a:extLst>
                </a:gridCol>
                <a:gridCol w="1378244">
                  <a:extLst>
                    <a:ext uri="{9D8B030D-6E8A-4147-A177-3AD203B41FA5}">
                      <a16:colId xmlns:a16="http://schemas.microsoft.com/office/drawing/2014/main" val="2150890054"/>
                    </a:ext>
                  </a:extLst>
                </a:gridCol>
                <a:gridCol w="1722389">
                  <a:extLst>
                    <a:ext uri="{9D8B030D-6E8A-4147-A177-3AD203B41FA5}">
                      <a16:colId xmlns:a16="http://schemas.microsoft.com/office/drawing/2014/main" val="1645047416"/>
                    </a:ext>
                  </a:extLst>
                </a:gridCol>
                <a:gridCol w="1598089">
                  <a:extLst>
                    <a:ext uri="{9D8B030D-6E8A-4147-A177-3AD203B41FA5}">
                      <a16:colId xmlns:a16="http://schemas.microsoft.com/office/drawing/2014/main" val="1847161915"/>
                    </a:ext>
                  </a:extLst>
                </a:gridCol>
                <a:gridCol w="1378244">
                  <a:extLst>
                    <a:ext uri="{9D8B030D-6E8A-4147-A177-3AD203B41FA5}">
                      <a16:colId xmlns:a16="http://schemas.microsoft.com/office/drawing/2014/main" val="240173062"/>
                    </a:ext>
                  </a:extLst>
                </a:gridCol>
              </a:tblGrid>
              <a:tr h="443435">
                <a:tc>
                  <a:txBody>
                    <a:bodyPr/>
                    <a:lstStyle/>
                    <a:p>
                      <a:pPr algn="l" fontAlgn="b"/>
                      <a:r>
                        <a:rPr lang="en-ZA" sz="1200">
                          <a:effectLst/>
                        </a:rPr>
                        <a:t>Tool</a:t>
                      </a:r>
                    </a:p>
                  </a:txBody>
                  <a:tcPr marL="59924" marR="59924" marT="29962" marB="29962" anchor="b"/>
                </a:tc>
                <a:tc>
                  <a:txBody>
                    <a:bodyPr/>
                    <a:lstStyle/>
                    <a:p>
                      <a:pPr algn="l" fontAlgn="b"/>
                      <a:r>
                        <a:rPr lang="en-ZA" sz="1200" u="none" strike="noStrike">
                          <a:effectLst/>
                          <a:hlinkClick r:id="rId2"/>
                        </a:rPr>
                        <a:t>Azure portal</a:t>
                      </a:r>
                      <a:endParaRPr lang="en-ZA" sz="1200">
                        <a:effectLst/>
                      </a:endParaRPr>
                    </a:p>
                  </a:txBody>
                  <a:tcPr marL="59924" marR="59924" marT="29962" marB="29962" anchor="b"/>
                </a:tc>
                <a:tc>
                  <a:txBody>
                    <a:bodyPr/>
                    <a:lstStyle/>
                    <a:p>
                      <a:pPr algn="l" fontAlgn="b"/>
                      <a:r>
                        <a:rPr lang="en-ZA" sz="1200" u="none" strike="noStrike">
                          <a:effectLst/>
                          <a:hlinkClick r:id="rId3"/>
                        </a:rPr>
                        <a:t>Azure Cost Management</a:t>
                      </a:r>
                      <a:endParaRPr lang="en-ZA" sz="1200">
                        <a:effectLst/>
                      </a:endParaRPr>
                    </a:p>
                  </a:txBody>
                  <a:tcPr marL="59924" marR="59924" marT="29962" marB="29962" anchor="b"/>
                </a:tc>
                <a:tc>
                  <a:txBody>
                    <a:bodyPr/>
                    <a:lstStyle/>
                    <a:p>
                      <a:pPr algn="l" fontAlgn="b"/>
                      <a:r>
                        <a:rPr lang="en-ZA" sz="1200" u="none" strike="noStrike">
                          <a:effectLst/>
                          <a:hlinkClick r:id="rId4"/>
                        </a:rPr>
                        <a:t>Azure EA Content Pack</a:t>
                      </a:r>
                      <a:endParaRPr lang="en-ZA" sz="1200">
                        <a:effectLst/>
                      </a:endParaRPr>
                    </a:p>
                  </a:txBody>
                  <a:tcPr marL="59924" marR="59924" marT="29962" marB="29962" anchor="b"/>
                </a:tc>
                <a:tc>
                  <a:txBody>
                    <a:bodyPr/>
                    <a:lstStyle/>
                    <a:p>
                      <a:pPr algn="l" fontAlgn="b"/>
                      <a:r>
                        <a:rPr lang="en-ZA" sz="1200" u="none" strike="noStrike">
                          <a:effectLst/>
                          <a:hlinkClick r:id="rId5"/>
                        </a:rPr>
                        <a:t>Azure Policy</a:t>
                      </a:r>
                      <a:endParaRPr lang="en-ZA" sz="1200">
                        <a:effectLst/>
                      </a:endParaRPr>
                    </a:p>
                  </a:txBody>
                  <a:tcPr marL="59924" marR="59924" marT="29962" marB="29962" anchor="b"/>
                </a:tc>
                <a:extLst>
                  <a:ext uri="{0D108BD9-81ED-4DB2-BD59-A6C34878D82A}">
                    <a16:rowId xmlns:a16="http://schemas.microsoft.com/office/drawing/2014/main" val="1569926847"/>
                  </a:ext>
                </a:extLst>
              </a:tr>
              <a:tr h="263665">
                <a:tc>
                  <a:txBody>
                    <a:bodyPr/>
                    <a:lstStyle/>
                    <a:p>
                      <a:pPr algn="l" fontAlgn="t"/>
                      <a:r>
                        <a:rPr lang="en-ZA" sz="1200">
                          <a:effectLst/>
                        </a:rPr>
                        <a:t>Enterprise Agreement required?</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254611909"/>
                  </a:ext>
                </a:extLst>
              </a:tr>
              <a:tr h="263665">
                <a:tc>
                  <a:txBody>
                    <a:bodyPr/>
                    <a:lstStyle/>
                    <a:p>
                      <a:pPr algn="l" fontAlgn="t"/>
                      <a:r>
                        <a:rPr lang="en-ZA" sz="1200">
                          <a:effectLst/>
                        </a:rPr>
                        <a:t>Budget control</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853385121"/>
                  </a:ext>
                </a:extLst>
              </a:tr>
              <a:tr h="263665">
                <a:tc>
                  <a:txBody>
                    <a:bodyPr/>
                    <a:lstStyle/>
                    <a:p>
                      <a:pPr algn="l" fontAlgn="t"/>
                      <a:r>
                        <a:rPr lang="en-GB" sz="1200">
                          <a:effectLst/>
                        </a:rPr>
                        <a:t>Monitor spending on single resource</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3662375460"/>
                  </a:ext>
                </a:extLst>
              </a:tr>
              <a:tr h="443435">
                <a:tc>
                  <a:txBody>
                    <a:bodyPr/>
                    <a:lstStyle/>
                    <a:p>
                      <a:pPr algn="l" fontAlgn="t"/>
                      <a:r>
                        <a:rPr lang="en-GB" sz="1200">
                          <a:effectLst/>
                        </a:rPr>
                        <a:t>Monitor spending across multiple resources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925717382"/>
                  </a:ext>
                </a:extLst>
              </a:tr>
              <a:tr h="443435">
                <a:tc>
                  <a:txBody>
                    <a:bodyPr/>
                    <a:lstStyle/>
                    <a:p>
                      <a:pPr algn="l" fontAlgn="t"/>
                      <a:r>
                        <a:rPr lang="en-GB" sz="1200">
                          <a:effectLst/>
                        </a:rPr>
                        <a:t>Control spending on single resource</a:t>
                      </a:r>
                    </a:p>
                  </a:txBody>
                  <a:tcPr marL="59924" marR="59924" marT="29962" marB="29962"/>
                </a:tc>
                <a:tc>
                  <a:txBody>
                    <a:bodyPr/>
                    <a:lstStyle/>
                    <a:p>
                      <a:pPr algn="l" fontAlgn="t"/>
                      <a:r>
                        <a:rPr lang="en-ZA" sz="1200">
                          <a:effectLst/>
                        </a:rPr>
                        <a:t>Yes - manual sizing</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2379247149"/>
                  </a:ext>
                </a:extLst>
              </a:tr>
              <a:tr h="443435">
                <a:tc>
                  <a:txBody>
                    <a:bodyPr/>
                    <a:lstStyle/>
                    <a:p>
                      <a:pPr algn="l" fontAlgn="t"/>
                      <a:r>
                        <a:rPr lang="en-GB" sz="1200">
                          <a:effectLst/>
                        </a:rPr>
                        <a:t>Enforce spending across multiple resources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3097897845"/>
                  </a:ext>
                </a:extLst>
              </a:tr>
              <a:tr h="443435">
                <a:tc>
                  <a:txBody>
                    <a:bodyPr/>
                    <a:lstStyle/>
                    <a:p>
                      <a:pPr algn="l" fontAlgn="t"/>
                      <a:r>
                        <a:rPr lang="en-GB" sz="1200">
                          <a:effectLst/>
                        </a:rPr>
                        <a:t>Enforce accounting metadata on resources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extLst>
                  <a:ext uri="{0D108BD9-81ED-4DB2-BD59-A6C34878D82A}">
                    <a16:rowId xmlns:a16="http://schemas.microsoft.com/office/drawing/2014/main" val="3229359094"/>
                  </a:ext>
                </a:extLst>
              </a:tr>
              <a:tr h="263665">
                <a:tc>
                  <a:txBody>
                    <a:bodyPr/>
                    <a:lstStyle/>
                    <a:p>
                      <a:pPr algn="l" fontAlgn="t"/>
                      <a:r>
                        <a:rPr lang="en-ZA" sz="1200">
                          <a:effectLst/>
                        </a:rPr>
                        <a:t>Monitor and detect trends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575801943"/>
                  </a:ext>
                </a:extLst>
              </a:tr>
              <a:tr h="263665">
                <a:tc>
                  <a:txBody>
                    <a:bodyPr/>
                    <a:lstStyle/>
                    <a:p>
                      <a:pPr algn="l" fontAlgn="t"/>
                      <a:r>
                        <a:rPr lang="en-ZA" sz="1200">
                          <a:effectLst/>
                        </a:rPr>
                        <a:t>Detect spending anomalies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4205706932"/>
                  </a:ext>
                </a:extLst>
              </a:tr>
              <a:tr h="263665">
                <a:tc>
                  <a:txBody>
                    <a:bodyPr/>
                    <a:lstStyle/>
                    <a:p>
                      <a:pPr algn="l" fontAlgn="t"/>
                      <a:r>
                        <a:rPr lang="en-ZA" sz="1200">
                          <a:effectLst/>
                        </a:rPr>
                        <a:t>Socialize deviations</a:t>
                      </a:r>
                    </a:p>
                  </a:txBody>
                  <a:tcPr marL="59924" marR="59924" marT="29962" marB="29962"/>
                </a:tc>
                <a:tc>
                  <a:txBody>
                    <a:bodyPr/>
                    <a:lstStyle/>
                    <a:p>
                      <a:pPr algn="l" fontAlgn="t"/>
                      <a:r>
                        <a:rPr lang="en-ZA" sz="1200">
                          <a:effectLst/>
                        </a:rPr>
                        <a:t>No</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Yes</a:t>
                      </a:r>
                    </a:p>
                  </a:txBody>
                  <a:tcPr marL="59924" marR="59924" marT="29962" marB="29962"/>
                </a:tc>
                <a:tc>
                  <a:txBody>
                    <a:bodyPr/>
                    <a:lstStyle/>
                    <a:p>
                      <a:pPr algn="l" fontAlgn="t"/>
                      <a:r>
                        <a:rPr lang="en-ZA" sz="1200">
                          <a:effectLst/>
                        </a:rPr>
                        <a:t>No</a:t>
                      </a:r>
                    </a:p>
                  </a:txBody>
                  <a:tcPr marL="59924" marR="59924" marT="29962" marB="29962"/>
                </a:tc>
                <a:extLst>
                  <a:ext uri="{0D108BD9-81ED-4DB2-BD59-A6C34878D82A}">
                    <a16:rowId xmlns:a16="http://schemas.microsoft.com/office/drawing/2014/main" val="3637666843"/>
                  </a:ext>
                </a:extLst>
              </a:tr>
            </a:tbl>
          </a:graphicData>
        </a:graphic>
      </p:graphicFrame>
    </p:spTree>
    <p:extLst>
      <p:ext uri="{BB962C8B-B14F-4D97-AF65-F5344CB8AC3E}">
        <p14:creationId xmlns:p14="http://schemas.microsoft.com/office/powerpoint/2010/main" val="1686097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p:txBody>
          <a:bodyPr/>
          <a:lstStyle/>
          <a:p>
            <a:r>
              <a:rPr lang="en-AU" dirty="0"/>
              <a:t>Appmigration.microsoft.com</a:t>
            </a:r>
          </a:p>
        </p:txBody>
      </p:sp>
      <p:pic>
        <p:nvPicPr>
          <p:cNvPr id="3" name="Picture 2">
            <a:extLst>
              <a:ext uri="{FF2B5EF4-FFF2-40B4-BE49-F238E27FC236}">
                <a16:creationId xmlns:a16="http://schemas.microsoft.com/office/drawing/2014/main" id="{57AD9F48-5DED-41A4-A19C-B49CABD23516}"/>
              </a:ext>
            </a:extLst>
          </p:cNvPr>
          <p:cNvPicPr>
            <a:picLocks noChangeAspect="1"/>
          </p:cNvPicPr>
          <p:nvPr/>
        </p:nvPicPr>
        <p:blipFill>
          <a:blip r:embed="rId3"/>
          <a:stretch>
            <a:fillRect/>
          </a:stretch>
        </p:blipFill>
        <p:spPr>
          <a:xfrm>
            <a:off x="499872" y="1226457"/>
            <a:ext cx="11436096" cy="5580036"/>
          </a:xfrm>
          <a:prstGeom prst="rect">
            <a:avLst/>
          </a:prstGeom>
        </p:spPr>
      </p:pic>
    </p:spTree>
    <p:extLst>
      <p:ext uri="{BB962C8B-B14F-4D97-AF65-F5344CB8AC3E}">
        <p14:creationId xmlns:p14="http://schemas.microsoft.com/office/powerpoint/2010/main" val="1272727582"/>
      </p:ext>
    </p:extLst>
  </p:cSld>
  <p:clrMapOvr>
    <a:masterClrMapping/>
  </p:clrMapOvr>
  <mc:AlternateContent xmlns:mc="http://schemas.openxmlformats.org/markup-compatibility/2006" xmlns:p14="http://schemas.microsoft.com/office/powerpoint/2010/main">
    <mc:Choice Requires="p14">
      <p:transition spd="slow" p14:dur="2000" advTm="26545"/>
    </mc:Choice>
    <mc:Fallback xmlns="">
      <p:transition spd="slow" advTm="2654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D58150-40B5-4643-89E4-E794C691E07E}"/>
              </a:ext>
            </a:extLst>
          </p:cNvPr>
          <p:cNvSpPr txBox="1"/>
          <p:nvPr/>
        </p:nvSpPr>
        <p:spPr>
          <a:xfrm>
            <a:off x="1031380" y="2189247"/>
            <a:ext cx="5272687" cy="4955203"/>
          </a:xfrm>
          <a:prstGeom prst="rect">
            <a:avLst/>
          </a:prstGeom>
          <a:noFill/>
        </p:spPr>
        <p:txBody>
          <a:bodyPr wrap="square" rtlCol="0" anchor="t">
            <a:spAutoFit/>
          </a:bodyPr>
          <a:lstStyle/>
          <a:p>
            <a:pPr>
              <a:spcAft>
                <a:spcPts val="1200"/>
              </a:spcAft>
            </a:pPr>
            <a:r>
              <a:rPr lang="en-AU" sz="3200" dirty="0"/>
              <a:t>Mary bought:</a:t>
            </a:r>
          </a:p>
          <a:p>
            <a:pPr>
              <a:spcAft>
                <a:spcPts val="1200"/>
              </a:spcAft>
            </a:pPr>
            <a:r>
              <a:rPr lang="en-AU" sz="3200" dirty="0"/>
              <a:t>2Kg of flour 	R27.00</a:t>
            </a:r>
          </a:p>
          <a:p>
            <a:pPr>
              <a:spcAft>
                <a:spcPts val="1200"/>
              </a:spcAft>
            </a:pPr>
            <a:r>
              <a:rPr lang="en-AU" sz="3200" dirty="0"/>
              <a:t>500g of butter 	R75.00 </a:t>
            </a:r>
          </a:p>
          <a:p>
            <a:pPr>
              <a:spcAft>
                <a:spcPts val="1200"/>
              </a:spcAft>
            </a:pPr>
            <a:r>
              <a:rPr lang="en-AU" sz="3200" dirty="0"/>
              <a:t>2Kg of sugar 	R29.00</a:t>
            </a:r>
          </a:p>
          <a:p>
            <a:pPr>
              <a:spcAft>
                <a:spcPts val="1200"/>
              </a:spcAft>
            </a:pPr>
            <a:r>
              <a:rPr lang="en-AU" sz="3200" dirty="0"/>
              <a:t>1 dozen eggs 	R62.70</a:t>
            </a:r>
            <a:endParaRPr lang="en-AU" sz="3200" dirty="0">
              <a:cs typeface="Segoe UI"/>
            </a:endParaRPr>
          </a:p>
          <a:p>
            <a:pPr>
              <a:spcAft>
                <a:spcPts val="1200"/>
              </a:spcAft>
            </a:pPr>
            <a:r>
              <a:rPr lang="en-AU" sz="3200" dirty="0"/>
              <a:t>2 vanilla pods 	R110.00</a:t>
            </a:r>
          </a:p>
          <a:p>
            <a:endParaRPr lang="en-AU" sz="3200" dirty="0"/>
          </a:p>
          <a:p>
            <a:endParaRPr lang="en-AU" sz="3200" dirty="0"/>
          </a:p>
        </p:txBody>
      </p:sp>
      <p:sp>
        <p:nvSpPr>
          <p:cNvPr id="3" name="TextBox 2">
            <a:extLst>
              <a:ext uri="{FF2B5EF4-FFF2-40B4-BE49-F238E27FC236}">
                <a16:creationId xmlns:a16="http://schemas.microsoft.com/office/drawing/2014/main" id="{38BD32A4-5462-4B4F-84A5-A685C481FA56}"/>
              </a:ext>
            </a:extLst>
          </p:cNvPr>
          <p:cNvSpPr txBox="1"/>
          <p:nvPr/>
        </p:nvSpPr>
        <p:spPr>
          <a:xfrm>
            <a:off x="6304067" y="2189247"/>
            <a:ext cx="5812932" cy="3816429"/>
          </a:xfrm>
          <a:prstGeom prst="rect">
            <a:avLst/>
          </a:prstGeom>
          <a:noFill/>
        </p:spPr>
        <p:txBody>
          <a:bodyPr wrap="square" rtlCol="0" anchor="t">
            <a:spAutoFit/>
          </a:bodyPr>
          <a:lstStyle/>
          <a:p>
            <a:pPr>
              <a:spcAft>
                <a:spcPts val="1200"/>
              </a:spcAft>
            </a:pPr>
            <a:r>
              <a:rPr lang="en-AU" sz="3200" dirty="0"/>
              <a:t>She made:</a:t>
            </a:r>
          </a:p>
          <a:p>
            <a:pPr>
              <a:spcAft>
                <a:spcPts val="1200"/>
              </a:spcAft>
            </a:pPr>
            <a:r>
              <a:rPr lang="en-AU" sz="3200" dirty="0"/>
              <a:t>1 dozen cupcakes</a:t>
            </a:r>
          </a:p>
          <a:p>
            <a:pPr>
              <a:spcAft>
                <a:spcPts val="1200"/>
              </a:spcAft>
            </a:pPr>
            <a:r>
              <a:rPr lang="en-AU" sz="3200" dirty="0"/>
              <a:t>1 small round cake</a:t>
            </a:r>
          </a:p>
          <a:p>
            <a:pPr>
              <a:spcAft>
                <a:spcPts val="1200"/>
              </a:spcAft>
            </a:pPr>
            <a:r>
              <a:rPr lang="en-AU" sz="3200" dirty="0"/>
              <a:t>1 large round cake</a:t>
            </a:r>
          </a:p>
          <a:p>
            <a:pPr>
              <a:spcAft>
                <a:spcPts val="1200"/>
              </a:spcAft>
            </a:pPr>
            <a:r>
              <a:rPr lang="en-AU" sz="3200" dirty="0"/>
              <a:t>2 medium square cakes</a:t>
            </a:r>
            <a:endParaRPr lang="en-AU" sz="3200" dirty="0">
              <a:cs typeface="Segoe UI"/>
            </a:endParaRPr>
          </a:p>
          <a:p>
            <a:endParaRPr lang="en-AU" sz="3200" dirty="0"/>
          </a:p>
        </p:txBody>
      </p:sp>
      <p:sp>
        <p:nvSpPr>
          <p:cNvPr id="4" name="Title 2">
            <a:extLst>
              <a:ext uri="{FF2B5EF4-FFF2-40B4-BE49-F238E27FC236}">
                <a16:creationId xmlns:a16="http://schemas.microsoft.com/office/drawing/2014/main" id="{241E648A-B52A-48F4-82CD-4A15B089663F}"/>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AU" dirty="0"/>
              <a:t>Cloud math is the kind of math that school </a:t>
            </a:r>
            <a:br>
              <a:rPr lang="en-AU" dirty="0"/>
            </a:br>
            <a:r>
              <a:rPr lang="en-AU" dirty="0"/>
              <a:t>warned you about:</a:t>
            </a:r>
          </a:p>
        </p:txBody>
      </p:sp>
    </p:spTree>
    <p:custDataLst>
      <p:tags r:id="rId1"/>
    </p:custDataLst>
    <p:extLst>
      <p:ext uri="{BB962C8B-B14F-4D97-AF65-F5344CB8AC3E}">
        <p14:creationId xmlns:p14="http://schemas.microsoft.com/office/powerpoint/2010/main" val="168988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allAtOnce"/>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167E4-DB15-4282-8F87-0D93B3D70C64}"/>
              </a:ext>
            </a:extLst>
          </p:cNvPr>
          <p:cNvSpPr>
            <a:spLocks noGrp="1"/>
          </p:cNvSpPr>
          <p:nvPr>
            <p:ph type="title"/>
          </p:nvPr>
        </p:nvSpPr>
        <p:spPr>
          <a:xfrm>
            <a:off x="838200" y="43398"/>
            <a:ext cx="10515600" cy="1325563"/>
          </a:xfrm>
        </p:spPr>
        <p:txBody>
          <a:bodyPr/>
          <a:lstStyle/>
          <a:p>
            <a:r>
              <a:rPr lang="en-AU" dirty="0"/>
              <a:t>Azure Migrate</a:t>
            </a:r>
          </a:p>
        </p:txBody>
      </p:sp>
      <p:pic>
        <p:nvPicPr>
          <p:cNvPr id="4" name="Picture 3">
            <a:extLst>
              <a:ext uri="{FF2B5EF4-FFF2-40B4-BE49-F238E27FC236}">
                <a16:creationId xmlns:a16="http://schemas.microsoft.com/office/drawing/2014/main" id="{701C0C4F-6C97-4D46-80B7-93E165D5072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70013" y="1085514"/>
            <a:ext cx="9877701" cy="5196585"/>
          </a:xfrm>
          <a:prstGeom prst="rect">
            <a:avLst/>
          </a:prstGeom>
        </p:spPr>
      </p:pic>
      <p:sp>
        <p:nvSpPr>
          <p:cNvPr id="5" name="TextBox 4">
            <a:extLst>
              <a:ext uri="{FF2B5EF4-FFF2-40B4-BE49-F238E27FC236}">
                <a16:creationId xmlns:a16="http://schemas.microsoft.com/office/drawing/2014/main" id="{A52A744E-7771-4AAC-8F51-AF72D54CA787}"/>
              </a:ext>
            </a:extLst>
          </p:cNvPr>
          <p:cNvSpPr txBox="1"/>
          <p:nvPr/>
        </p:nvSpPr>
        <p:spPr>
          <a:xfrm>
            <a:off x="588263" y="4532605"/>
            <a:ext cx="3515474" cy="984885"/>
          </a:xfrm>
          <a:prstGeom prst="rect">
            <a:avLst/>
          </a:prstGeom>
          <a:solidFill>
            <a:schemeClr val="tx1">
              <a:lumMod val="75000"/>
              <a:lumOff val="25000"/>
            </a:schemeClr>
          </a:solidFill>
        </p:spPr>
        <p:txBody>
          <a:bodyPr wrap="square" rtlCol="0">
            <a:spAutoFit/>
          </a:bodyPr>
          <a:lstStyle/>
          <a:p>
            <a:pPr>
              <a:spcAft>
                <a:spcPts val="1200"/>
              </a:spcAft>
            </a:pPr>
            <a:r>
              <a:rPr lang="en-AU" sz="2400" dirty="0">
                <a:solidFill>
                  <a:schemeClr val="bg1"/>
                </a:solidFill>
              </a:rPr>
              <a:t>On-prem VMware VMs</a:t>
            </a:r>
          </a:p>
          <a:p>
            <a:pPr>
              <a:spcAft>
                <a:spcPts val="1200"/>
              </a:spcAft>
            </a:pPr>
            <a:r>
              <a:rPr lang="en-AU" sz="2400" dirty="0">
                <a:solidFill>
                  <a:schemeClr val="bg1"/>
                </a:solidFill>
              </a:rPr>
              <a:t>Hyper-V VMs </a:t>
            </a:r>
          </a:p>
        </p:txBody>
      </p:sp>
    </p:spTree>
    <p:extLst>
      <p:ext uri="{BB962C8B-B14F-4D97-AF65-F5344CB8AC3E}">
        <p14:creationId xmlns:p14="http://schemas.microsoft.com/office/powerpoint/2010/main" val="3224478861"/>
      </p:ext>
    </p:extLst>
  </p:cSld>
  <p:clrMapOvr>
    <a:masterClrMapping/>
  </p:clrMapOvr>
  <mc:AlternateContent xmlns:mc="http://schemas.openxmlformats.org/markup-compatibility/2006" xmlns:p14="http://schemas.microsoft.com/office/powerpoint/2010/main">
    <mc:Choice Requires="p14">
      <p:transition spd="slow" p14:dur="2000" advTm="32464"/>
    </mc:Choice>
    <mc:Fallback xmlns="">
      <p:transition spd="slow" advTm="3246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A34F42-D64D-4DDD-A3AA-6C3D7EAB5387}"/>
              </a:ext>
            </a:extLst>
          </p:cNvPr>
          <p:cNvSpPr>
            <a:spLocks noGrp="1"/>
          </p:cNvSpPr>
          <p:nvPr>
            <p:ph type="title"/>
          </p:nvPr>
        </p:nvSpPr>
        <p:spPr>
          <a:xfrm>
            <a:off x="683435" y="2752510"/>
            <a:ext cx="4158362" cy="1107996"/>
          </a:xfrm>
        </p:spPr>
        <p:txBody>
          <a:bodyPr>
            <a:normAutofit fontScale="90000"/>
          </a:bodyPr>
          <a:lstStyle/>
          <a:p>
            <a:r>
              <a:rPr lang="en-AU" dirty="0"/>
              <a:t>Calculate the cost </a:t>
            </a:r>
            <a:br>
              <a:rPr lang="en-AU" dirty="0"/>
            </a:br>
            <a:r>
              <a:rPr lang="en-AU" dirty="0"/>
              <a:t>of one cupcake</a:t>
            </a:r>
          </a:p>
        </p:txBody>
      </p:sp>
      <p:pic>
        <p:nvPicPr>
          <p:cNvPr id="9" name="Picture Placeholder 8" descr="A cake with a dessert on a plate&#10;&#10;Description automatically generated">
            <a:extLst>
              <a:ext uri="{FF2B5EF4-FFF2-40B4-BE49-F238E27FC236}">
                <a16:creationId xmlns:a16="http://schemas.microsoft.com/office/drawing/2014/main" id="{BC50121B-63D5-4572-9A24-DCF934172BA0}"/>
              </a:ext>
            </a:extLst>
          </p:cNvPr>
          <p:cNvPicPr>
            <a:picLocks noGrp="1" noChangeAspect="1"/>
          </p:cNvPicPr>
          <p:nvPr>
            <p:ph type="pic" sz="quarter" idx="11"/>
          </p:nvPr>
        </p:nvPicPr>
        <p:blipFill>
          <a:blip r:embed="rId4"/>
          <a:srcRect t="12500" b="12500"/>
          <a:stretch>
            <a:fillRect/>
          </a:stretch>
        </p:blipFill>
        <p:spPr/>
      </p:pic>
    </p:spTree>
    <p:custDataLst>
      <p:tags r:id="rId1"/>
    </p:custDataLst>
    <p:extLst>
      <p:ext uri="{BB962C8B-B14F-4D97-AF65-F5344CB8AC3E}">
        <p14:creationId xmlns:p14="http://schemas.microsoft.com/office/powerpoint/2010/main" val="1888680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816B3D-75D7-CC40-B6A1-81B19EBE07AB}"/>
              </a:ext>
            </a:extLst>
          </p:cNvPr>
          <p:cNvSpPr>
            <a:spLocks noGrp="1"/>
          </p:cNvSpPr>
          <p:nvPr>
            <p:ph type="title"/>
          </p:nvPr>
        </p:nvSpPr>
        <p:spPr>
          <a:xfrm>
            <a:off x="965199" y="851517"/>
            <a:ext cx="5130795" cy="1461778"/>
          </a:xfrm>
        </p:spPr>
        <p:txBody>
          <a:bodyPr>
            <a:normAutofit/>
          </a:bodyPr>
          <a:lstStyle/>
          <a:p>
            <a:r>
              <a:rPr lang="en-GB" sz="4000" b="1"/>
              <a:t>Usage meters</a:t>
            </a:r>
            <a:br>
              <a:rPr lang="en-GB" sz="4000" b="1"/>
            </a:br>
            <a:endParaRPr lang="en-US" sz="4000"/>
          </a:p>
        </p:txBody>
      </p:sp>
      <p:sp>
        <p:nvSpPr>
          <p:cNvPr id="7" name="Content Placeholder 6">
            <a:extLst>
              <a:ext uri="{FF2B5EF4-FFF2-40B4-BE49-F238E27FC236}">
                <a16:creationId xmlns:a16="http://schemas.microsoft.com/office/drawing/2014/main" id="{4569ABAD-DD5D-7D4F-A8B1-3BA2F069EA82}"/>
              </a:ext>
            </a:extLst>
          </p:cNvPr>
          <p:cNvSpPr>
            <a:spLocks noGrp="1"/>
          </p:cNvSpPr>
          <p:nvPr>
            <p:ph idx="1"/>
          </p:nvPr>
        </p:nvSpPr>
        <p:spPr>
          <a:xfrm>
            <a:off x="965200" y="2470248"/>
            <a:ext cx="4048344" cy="3536236"/>
          </a:xfrm>
        </p:spPr>
        <p:txBody>
          <a:bodyPr>
            <a:normAutofit/>
          </a:bodyPr>
          <a:lstStyle/>
          <a:p>
            <a:pPr marL="0" indent="0">
              <a:buNone/>
            </a:pPr>
            <a:r>
              <a:rPr lang="en-GB" sz="2400" dirty="0"/>
              <a:t>When you provision an Azure resource, Azure creates one or more meter instances for that resource. The meters track the resources' usage, and generate a usage record that is used to calculate your bill.</a:t>
            </a:r>
          </a:p>
          <a:p>
            <a:endParaRPr lang="en-US" sz="2400" dirty="0"/>
          </a:p>
        </p:txBody>
      </p:sp>
      <p:sp>
        <p:nvSpPr>
          <p:cNvPr id="30" name="Freeform: Shape 29">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3" name="Graphic 10" descr="Gauge">
            <a:extLst>
              <a:ext uri="{FF2B5EF4-FFF2-40B4-BE49-F238E27FC236}">
                <a16:creationId xmlns:a16="http://schemas.microsoft.com/office/drawing/2014/main" id="{B187A001-A857-45A2-A18D-4623D7A21661}"/>
              </a:ext>
            </a:extLst>
          </p:cNvPr>
          <p:cNvPicPr>
            <a:picLocks noChangeAspect="1"/>
          </p:cNvPicPr>
          <p:nvPr/>
        </p:nvPicPr>
        <p:blipFill>
          <a:blip r:embed="rId3">
            <a:extLst>
              <a:ext uri="{96DAC541-7B7A-43D3-8B79-37D633B846F1}">
                <asvg:svgBlip xmlns:asvg="http://schemas.microsoft.com/office/drawing/2016/SVG/main" r:embed="rId4"/>
              </a:ext>
            </a:extLst>
          </a:blip>
          <a:stretch/>
        </p:blipFill>
        <p:spPr>
          <a:xfrm>
            <a:off x="7535330" y="2105470"/>
            <a:ext cx="3217333" cy="3217333"/>
          </a:xfrm>
          <a:prstGeom prst="rect">
            <a:avLst/>
          </a:prstGeom>
        </p:spPr>
      </p:pic>
    </p:spTree>
    <p:extLst>
      <p:ext uri="{BB962C8B-B14F-4D97-AF65-F5344CB8AC3E}">
        <p14:creationId xmlns:p14="http://schemas.microsoft.com/office/powerpoint/2010/main" val="3737736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743060-6B9A-46F2-9652-2F65A09B6EA8}"/>
              </a:ext>
            </a:extLst>
          </p:cNvPr>
          <p:cNvSpPr>
            <a:spLocks noGrp="1"/>
          </p:cNvSpPr>
          <p:nvPr>
            <p:ph type="title"/>
          </p:nvPr>
        </p:nvSpPr>
        <p:spPr>
          <a:xfrm>
            <a:off x="863029" y="1012004"/>
            <a:ext cx="3416158" cy="4795408"/>
          </a:xfrm>
        </p:spPr>
        <p:txBody>
          <a:bodyPr>
            <a:normAutofit/>
          </a:bodyPr>
          <a:lstStyle/>
          <a:p>
            <a:r>
              <a:rPr lang="en-ZA" b="1">
                <a:solidFill>
                  <a:srgbClr val="FFFFFF"/>
                </a:solidFill>
              </a:rPr>
              <a:t>Factors affecting costs</a:t>
            </a:r>
            <a:endParaRPr lang="en-ZA">
              <a:solidFill>
                <a:srgbClr val="FFFFFF"/>
              </a:solidFill>
            </a:endParaRPr>
          </a:p>
        </p:txBody>
      </p:sp>
      <p:graphicFrame>
        <p:nvGraphicFramePr>
          <p:cNvPr id="13" name="Content Placeholder 2">
            <a:extLst>
              <a:ext uri="{FF2B5EF4-FFF2-40B4-BE49-F238E27FC236}">
                <a16:creationId xmlns:a16="http://schemas.microsoft.com/office/drawing/2014/main" id="{46637832-8F69-438C-9D3F-C877BA0D39F7}"/>
              </a:ext>
            </a:extLst>
          </p:cNvPr>
          <p:cNvGraphicFramePr>
            <a:graphicFrameLocks noGrp="1"/>
          </p:cNvGraphicFramePr>
          <p:nvPr>
            <p:ph idx="1"/>
            <p:extLst>
              <p:ext uri="{D42A27DB-BD31-4B8C-83A1-F6EECF244321}">
                <p14:modId xmlns:p14="http://schemas.microsoft.com/office/powerpoint/2010/main" val="17034329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367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3">
                                            <p:graphicEl>
                                              <a:dgm id="{4F085CFD-27A9-4090-93D4-23D5C2ED08E3}"/>
                                            </p:graphicEl>
                                          </p:spTgt>
                                        </p:tgtEl>
                                        <p:attrNameLst>
                                          <p:attrName>style.visibility</p:attrName>
                                        </p:attrNameLst>
                                      </p:cBhvr>
                                      <p:to>
                                        <p:strVal val="visible"/>
                                      </p:to>
                                    </p:set>
                                    <p:anim calcmode="lin" valueType="num">
                                      <p:cBhvr additive="base">
                                        <p:cTn id="7" dur="500" fill="hold"/>
                                        <p:tgtEl>
                                          <p:spTgt spid="13">
                                            <p:graphicEl>
                                              <a:dgm id="{4F085CFD-27A9-4090-93D4-23D5C2ED08E3}"/>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graphicEl>
                                              <a:dgm id="{4F085CFD-27A9-4090-93D4-23D5C2ED08E3}"/>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graphicEl>
                                              <a:dgm id="{BFC2E96D-ACEE-4F5D-951B-F39BB98157D7}"/>
                                            </p:graphicEl>
                                          </p:spTgt>
                                        </p:tgtEl>
                                        <p:attrNameLst>
                                          <p:attrName>style.visibility</p:attrName>
                                        </p:attrNameLst>
                                      </p:cBhvr>
                                      <p:to>
                                        <p:strVal val="visible"/>
                                      </p:to>
                                    </p:set>
                                    <p:anim calcmode="lin" valueType="num">
                                      <p:cBhvr additive="base">
                                        <p:cTn id="11" dur="500" fill="hold"/>
                                        <p:tgtEl>
                                          <p:spTgt spid="13">
                                            <p:graphicEl>
                                              <a:dgm id="{BFC2E96D-ACEE-4F5D-951B-F39BB98157D7}"/>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graphicEl>
                                              <a:dgm id="{BFC2E96D-ACEE-4F5D-951B-F39BB98157D7}"/>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graphicEl>
                                              <a:dgm id="{2BA595E3-4BFA-49DC-B5E4-D525DCD1AD3F}"/>
                                            </p:graphicEl>
                                          </p:spTgt>
                                        </p:tgtEl>
                                        <p:attrNameLst>
                                          <p:attrName>style.visibility</p:attrName>
                                        </p:attrNameLst>
                                      </p:cBhvr>
                                      <p:to>
                                        <p:strVal val="visible"/>
                                      </p:to>
                                    </p:set>
                                    <p:anim calcmode="lin" valueType="num">
                                      <p:cBhvr additive="base">
                                        <p:cTn id="15" dur="500" fill="hold"/>
                                        <p:tgtEl>
                                          <p:spTgt spid="13">
                                            <p:graphicEl>
                                              <a:dgm id="{2BA595E3-4BFA-49DC-B5E4-D525DCD1AD3F}"/>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graphicEl>
                                              <a:dgm id="{2BA595E3-4BFA-49DC-B5E4-D525DCD1AD3F}"/>
                                            </p:graphicEl>
                                          </p:spTgt>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 presetClass="entr" presetSubtype="4" fill="hold" grpId="0" nodeType="afterEffect">
                                  <p:stCondLst>
                                    <p:cond delay="500"/>
                                  </p:stCondLst>
                                  <p:childTnLst>
                                    <p:set>
                                      <p:cBhvr>
                                        <p:cTn id="19" dur="1" fill="hold">
                                          <p:stCondLst>
                                            <p:cond delay="0"/>
                                          </p:stCondLst>
                                        </p:cTn>
                                        <p:tgtEl>
                                          <p:spTgt spid="13">
                                            <p:graphicEl>
                                              <a:dgm id="{BDF27D37-9D82-4A3E-B535-3024C6AD3D17}"/>
                                            </p:graphicEl>
                                          </p:spTgt>
                                        </p:tgtEl>
                                        <p:attrNameLst>
                                          <p:attrName>style.visibility</p:attrName>
                                        </p:attrNameLst>
                                      </p:cBhvr>
                                      <p:to>
                                        <p:strVal val="visible"/>
                                      </p:to>
                                    </p:set>
                                    <p:anim calcmode="lin" valueType="num">
                                      <p:cBhvr additive="base">
                                        <p:cTn id="20" dur="500" fill="hold"/>
                                        <p:tgtEl>
                                          <p:spTgt spid="13">
                                            <p:graphicEl>
                                              <a:dgm id="{BDF27D37-9D82-4A3E-B535-3024C6AD3D17}"/>
                                            </p:graphicEl>
                                          </p:spTgt>
                                        </p:tgtEl>
                                        <p:attrNameLst>
                                          <p:attrName>ppt_x</p:attrName>
                                        </p:attrNameLst>
                                      </p:cBhvr>
                                      <p:tavLst>
                                        <p:tav tm="0">
                                          <p:val>
                                            <p:strVal val="#ppt_x"/>
                                          </p:val>
                                        </p:tav>
                                        <p:tav tm="100000">
                                          <p:val>
                                            <p:strVal val="#ppt_x"/>
                                          </p:val>
                                        </p:tav>
                                      </p:tavLst>
                                    </p:anim>
                                    <p:anim calcmode="lin" valueType="num">
                                      <p:cBhvr additive="base">
                                        <p:cTn id="21" dur="500" fill="hold"/>
                                        <p:tgtEl>
                                          <p:spTgt spid="13">
                                            <p:graphicEl>
                                              <a:dgm id="{BDF27D37-9D82-4A3E-B535-3024C6AD3D17}"/>
                                            </p:graphic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3">
                                            <p:graphicEl>
                                              <a:dgm id="{AE0C335C-ADF5-4236-9503-326CD06E7722}"/>
                                            </p:graphicEl>
                                          </p:spTgt>
                                        </p:tgtEl>
                                        <p:attrNameLst>
                                          <p:attrName>style.visibility</p:attrName>
                                        </p:attrNameLst>
                                      </p:cBhvr>
                                      <p:to>
                                        <p:strVal val="visible"/>
                                      </p:to>
                                    </p:set>
                                    <p:anim calcmode="lin" valueType="num">
                                      <p:cBhvr additive="base">
                                        <p:cTn id="26" dur="500" fill="hold"/>
                                        <p:tgtEl>
                                          <p:spTgt spid="13">
                                            <p:graphicEl>
                                              <a:dgm id="{AE0C335C-ADF5-4236-9503-326CD06E7722}"/>
                                            </p:graphicEl>
                                          </p:spTgt>
                                        </p:tgtEl>
                                        <p:attrNameLst>
                                          <p:attrName>ppt_x</p:attrName>
                                        </p:attrNameLst>
                                      </p:cBhvr>
                                      <p:tavLst>
                                        <p:tav tm="0">
                                          <p:val>
                                            <p:strVal val="#ppt_x"/>
                                          </p:val>
                                        </p:tav>
                                        <p:tav tm="100000">
                                          <p:val>
                                            <p:strVal val="#ppt_x"/>
                                          </p:val>
                                        </p:tav>
                                      </p:tavLst>
                                    </p:anim>
                                    <p:anim calcmode="lin" valueType="num">
                                      <p:cBhvr additive="base">
                                        <p:cTn id="27" dur="500" fill="hold"/>
                                        <p:tgtEl>
                                          <p:spTgt spid="13">
                                            <p:graphicEl>
                                              <a:dgm id="{AE0C335C-ADF5-4236-9503-326CD06E7722}"/>
                                            </p:graphic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13">
                                            <p:graphicEl>
                                              <a:dgm id="{3AB0BB42-D1A0-45B8-AD36-5BE8D863F921}"/>
                                            </p:graphicEl>
                                          </p:spTgt>
                                        </p:tgtEl>
                                        <p:attrNameLst>
                                          <p:attrName>style.visibility</p:attrName>
                                        </p:attrNameLst>
                                      </p:cBhvr>
                                      <p:to>
                                        <p:strVal val="visible"/>
                                      </p:to>
                                    </p:set>
                                    <p:anim calcmode="lin" valueType="num">
                                      <p:cBhvr additive="base">
                                        <p:cTn id="30" dur="500" fill="hold"/>
                                        <p:tgtEl>
                                          <p:spTgt spid="13">
                                            <p:graphicEl>
                                              <a:dgm id="{3AB0BB42-D1A0-45B8-AD36-5BE8D863F921}"/>
                                            </p:graphicEl>
                                          </p:spTgt>
                                        </p:tgtEl>
                                        <p:attrNameLst>
                                          <p:attrName>ppt_x</p:attrName>
                                        </p:attrNameLst>
                                      </p:cBhvr>
                                      <p:tavLst>
                                        <p:tav tm="0">
                                          <p:val>
                                            <p:strVal val="#ppt_x"/>
                                          </p:val>
                                        </p:tav>
                                        <p:tav tm="100000">
                                          <p:val>
                                            <p:strVal val="#ppt_x"/>
                                          </p:val>
                                        </p:tav>
                                      </p:tavLst>
                                    </p:anim>
                                    <p:anim calcmode="lin" valueType="num">
                                      <p:cBhvr additive="base">
                                        <p:cTn id="31" dur="500" fill="hold"/>
                                        <p:tgtEl>
                                          <p:spTgt spid="13">
                                            <p:graphicEl>
                                              <a:dgm id="{3AB0BB42-D1A0-45B8-AD36-5BE8D863F921}"/>
                                            </p:graphic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3">
                                            <p:graphicEl>
                                              <a:dgm id="{D16E3369-0921-44E8-9F12-13645E905013}"/>
                                            </p:graphicEl>
                                          </p:spTgt>
                                        </p:tgtEl>
                                        <p:attrNameLst>
                                          <p:attrName>style.visibility</p:attrName>
                                        </p:attrNameLst>
                                      </p:cBhvr>
                                      <p:to>
                                        <p:strVal val="visible"/>
                                      </p:to>
                                    </p:set>
                                    <p:anim calcmode="lin" valueType="num">
                                      <p:cBhvr additive="base">
                                        <p:cTn id="34" dur="500" fill="hold"/>
                                        <p:tgtEl>
                                          <p:spTgt spid="13">
                                            <p:graphicEl>
                                              <a:dgm id="{D16E3369-0921-44E8-9F12-13645E905013}"/>
                                            </p:graphicEl>
                                          </p:spTgt>
                                        </p:tgtEl>
                                        <p:attrNameLst>
                                          <p:attrName>ppt_x</p:attrName>
                                        </p:attrNameLst>
                                      </p:cBhvr>
                                      <p:tavLst>
                                        <p:tav tm="0">
                                          <p:val>
                                            <p:strVal val="#ppt_x"/>
                                          </p:val>
                                        </p:tav>
                                        <p:tav tm="100000">
                                          <p:val>
                                            <p:strVal val="#ppt_x"/>
                                          </p:val>
                                        </p:tav>
                                      </p:tavLst>
                                    </p:anim>
                                    <p:anim calcmode="lin" valueType="num">
                                      <p:cBhvr additive="base">
                                        <p:cTn id="35" dur="500" fill="hold"/>
                                        <p:tgtEl>
                                          <p:spTgt spid="13">
                                            <p:graphicEl>
                                              <a:dgm id="{D16E3369-0921-44E8-9F12-13645E905013}"/>
                                            </p:graphicEl>
                                          </p:spTgt>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500"/>
                                  </p:stCondLst>
                                  <p:childTnLst>
                                    <p:set>
                                      <p:cBhvr>
                                        <p:cTn id="38" dur="1" fill="hold">
                                          <p:stCondLst>
                                            <p:cond delay="0"/>
                                          </p:stCondLst>
                                        </p:cTn>
                                        <p:tgtEl>
                                          <p:spTgt spid="13">
                                            <p:graphicEl>
                                              <a:dgm id="{353029F5-5EAB-42BE-A938-F1DE3D520B3B}"/>
                                            </p:graphicEl>
                                          </p:spTgt>
                                        </p:tgtEl>
                                        <p:attrNameLst>
                                          <p:attrName>style.visibility</p:attrName>
                                        </p:attrNameLst>
                                      </p:cBhvr>
                                      <p:to>
                                        <p:strVal val="visible"/>
                                      </p:to>
                                    </p:set>
                                    <p:anim calcmode="lin" valueType="num">
                                      <p:cBhvr additive="base">
                                        <p:cTn id="39" dur="500" fill="hold"/>
                                        <p:tgtEl>
                                          <p:spTgt spid="13">
                                            <p:graphicEl>
                                              <a:dgm id="{353029F5-5EAB-42BE-A938-F1DE3D520B3B}"/>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graphicEl>
                                              <a:dgm id="{353029F5-5EAB-42BE-A938-F1DE3D520B3B}"/>
                                            </p:graphic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3">
                                            <p:graphicEl>
                                              <a:dgm id="{B4FB2ACE-0497-44FD-8797-103335589C70}"/>
                                            </p:graphicEl>
                                          </p:spTgt>
                                        </p:tgtEl>
                                        <p:attrNameLst>
                                          <p:attrName>style.visibility</p:attrName>
                                        </p:attrNameLst>
                                      </p:cBhvr>
                                      <p:to>
                                        <p:strVal val="visible"/>
                                      </p:to>
                                    </p:set>
                                    <p:anim calcmode="lin" valueType="num">
                                      <p:cBhvr additive="base">
                                        <p:cTn id="45" dur="500" fill="hold"/>
                                        <p:tgtEl>
                                          <p:spTgt spid="13">
                                            <p:graphicEl>
                                              <a:dgm id="{B4FB2ACE-0497-44FD-8797-103335589C70}"/>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graphicEl>
                                              <a:dgm id="{B4FB2ACE-0497-44FD-8797-103335589C70}"/>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3">
                                            <p:graphicEl>
                                              <a:dgm id="{8BF06B78-D204-4382-8E10-EA4A8D9A9F73}"/>
                                            </p:graphicEl>
                                          </p:spTgt>
                                        </p:tgtEl>
                                        <p:attrNameLst>
                                          <p:attrName>style.visibility</p:attrName>
                                        </p:attrNameLst>
                                      </p:cBhvr>
                                      <p:to>
                                        <p:strVal val="visible"/>
                                      </p:to>
                                    </p:set>
                                    <p:anim calcmode="lin" valueType="num">
                                      <p:cBhvr additive="base">
                                        <p:cTn id="49" dur="500" fill="hold"/>
                                        <p:tgtEl>
                                          <p:spTgt spid="13">
                                            <p:graphicEl>
                                              <a:dgm id="{8BF06B78-D204-4382-8E10-EA4A8D9A9F73}"/>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graphicEl>
                                              <a:dgm id="{8BF06B78-D204-4382-8E10-EA4A8D9A9F73}"/>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3">
                                            <p:graphicEl>
                                              <a:dgm id="{03BB202C-8DEA-44DD-B0D9-3E98F6821D64}"/>
                                            </p:graphicEl>
                                          </p:spTgt>
                                        </p:tgtEl>
                                        <p:attrNameLst>
                                          <p:attrName>style.visibility</p:attrName>
                                        </p:attrNameLst>
                                      </p:cBhvr>
                                      <p:to>
                                        <p:strVal val="visible"/>
                                      </p:to>
                                    </p:set>
                                    <p:anim calcmode="lin" valueType="num">
                                      <p:cBhvr additive="base">
                                        <p:cTn id="53" dur="500" fill="hold"/>
                                        <p:tgtEl>
                                          <p:spTgt spid="13">
                                            <p:graphicEl>
                                              <a:dgm id="{03BB202C-8DEA-44DD-B0D9-3E98F6821D64}"/>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13">
                                            <p:graphicEl>
                                              <a:dgm id="{03BB202C-8DEA-44DD-B0D9-3E98F6821D64}"/>
                                            </p:graphicEl>
                                          </p:spTgt>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2" presetClass="entr" presetSubtype="4" fill="hold" grpId="0" nodeType="afterEffect">
                                  <p:stCondLst>
                                    <p:cond delay="500"/>
                                  </p:stCondLst>
                                  <p:childTnLst>
                                    <p:set>
                                      <p:cBhvr>
                                        <p:cTn id="57" dur="1" fill="hold">
                                          <p:stCondLst>
                                            <p:cond delay="0"/>
                                          </p:stCondLst>
                                        </p:cTn>
                                        <p:tgtEl>
                                          <p:spTgt spid="13">
                                            <p:graphicEl>
                                              <a:dgm id="{883952D9-AF22-4884-AC31-77E50C63240A}"/>
                                            </p:graphicEl>
                                          </p:spTgt>
                                        </p:tgtEl>
                                        <p:attrNameLst>
                                          <p:attrName>style.visibility</p:attrName>
                                        </p:attrNameLst>
                                      </p:cBhvr>
                                      <p:to>
                                        <p:strVal val="visible"/>
                                      </p:to>
                                    </p:set>
                                    <p:anim calcmode="lin" valueType="num">
                                      <p:cBhvr additive="base">
                                        <p:cTn id="58" dur="500" fill="hold"/>
                                        <p:tgtEl>
                                          <p:spTgt spid="13">
                                            <p:graphicEl>
                                              <a:dgm id="{883952D9-AF22-4884-AC31-77E50C63240A}"/>
                                            </p:graphicEl>
                                          </p:spTgt>
                                        </p:tgtEl>
                                        <p:attrNameLst>
                                          <p:attrName>ppt_x</p:attrName>
                                        </p:attrNameLst>
                                      </p:cBhvr>
                                      <p:tavLst>
                                        <p:tav tm="0">
                                          <p:val>
                                            <p:strVal val="#ppt_x"/>
                                          </p:val>
                                        </p:tav>
                                        <p:tav tm="100000">
                                          <p:val>
                                            <p:strVal val="#ppt_x"/>
                                          </p:val>
                                        </p:tav>
                                      </p:tavLst>
                                    </p:anim>
                                    <p:anim calcmode="lin" valueType="num">
                                      <p:cBhvr additive="base">
                                        <p:cTn id="59" dur="500" fill="hold"/>
                                        <p:tgtEl>
                                          <p:spTgt spid="13">
                                            <p:graphicEl>
                                              <a:dgm id="{883952D9-AF22-4884-AC31-77E50C63240A}"/>
                                            </p:graphic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13">
                                            <p:graphicEl>
                                              <a:dgm id="{AD10CA36-0742-4229-A2EE-803F471AC02D}"/>
                                            </p:graphicEl>
                                          </p:spTgt>
                                        </p:tgtEl>
                                        <p:attrNameLst>
                                          <p:attrName>style.visibility</p:attrName>
                                        </p:attrNameLst>
                                      </p:cBhvr>
                                      <p:to>
                                        <p:strVal val="visible"/>
                                      </p:to>
                                    </p:set>
                                    <p:anim calcmode="lin" valueType="num">
                                      <p:cBhvr additive="base">
                                        <p:cTn id="64" dur="500" fill="hold"/>
                                        <p:tgtEl>
                                          <p:spTgt spid="13">
                                            <p:graphicEl>
                                              <a:dgm id="{AD10CA36-0742-4229-A2EE-803F471AC02D}"/>
                                            </p:graphicEl>
                                          </p:spTgt>
                                        </p:tgtEl>
                                        <p:attrNameLst>
                                          <p:attrName>ppt_x</p:attrName>
                                        </p:attrNameLst>
                                      </p:cBhvr>
                                      <p:tavLst>
                                        <p:tav tm="0">
                                          <p:val>
                                            <p:strVal val="#ppt_x"/>
                                          </p:val>
                                        </p:tav>
                                        <p:tav tm="100000">
                                          <p:val>
                                            <p:strVal val="#ppt_x"/>
                                          </p:val>
                                        </p:tav>
                                      </p:tavLst>
                                    </p:anim>
                                    <p:anim calcmode="lin" valueType="num">
                                      <p:cBhvr additive="base">
                                        <p:cTn id="65" dur="500" fill="hold"/>
                                        <p:tgtEl>
                                          <p:spTgt spid="13">
                                            <p:graphicEl>
                                              <a:dgm id="{AD10CA36-0742-4229-A2EE-803F471AC02D}"/>
                                            </p:graphicEl>
                                          </p:spTgt>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13">
                                            <p:graphicEl>
                                              <a:dgm id="{251F0005-81C8-49B2-A66E-375F69DB4DC4}"/>
                                            </p:graphicEl>
                                          </p:spTgt>
                                        </p:tgtEl>
                                        <p:attrNameLst>
                                          <p:attrName>style.visibility</p:attrName>
                                        </p:attrNameLst>
                                      </p:cBhvr>
                                      <p:to>
                                        <p:strVal val="visible"/>
                                      </p:to>
                                    </p:set>
                                    <p:anim calcmode="lin" valueType="num">
                                      <p:cBhvr additive="base">
                                        <p:cTn id="68" dur="500" fill="hold"/>
                                        <p:tgtEl>
                                          <p:spTgt spid="13">
                                            <p:graphicEl>
                                              <a:dgm id="{251F0005-81C8-49B2-A66E-375F69DB4DC4}"/>
                                            </p:graphicEl>
                                          </p:spTgt>
                                        </p:tgtEl>
                                        <p:attrNameLst>
                                          <p:attrName>ppt_x</p:attrName>
                                        </p:attrNameLst>
                                      </p:cBhvr>
                                      <p:tavLst>
                                        <p:tav tm="0">
                                          <p:val>
                                            <p:strVal val="#ppt_x"/>
                                          </p:val>
                                        </p:tav>
                                        <p:tav tm="100000">
                                          <p:val>
                                            <p:strVal val="#ppt_x"/>
                                          </p:val>
                                        </p:tav>
                                      </p:tavLst>
                                    </p:anim>
                                    <p:anim calcmode="lin" valueType="num">
                                      <p:cBhvr additive="base">
                                        <p:cTn id="69" dur="500" fill="hold"/>
                                        <p:tgtEl>
                                          <p:spTgt spid="13">
                                            <p:graphicEl>
                                              <a:dgm id="{251F0005-81C8-49B2-A66E-375F69DB4DC4}"/>
                                            </p:graphicEl>
                                          </p:spTgt>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13">
                                            <p:graphicEl>
                                              <a:dgm id="{C1A2C225-0572-40B1-8FE4-D9E039FEFFEC}"/>
                                            </p:graphicEl>
                                          </p:spTgt>
                                        </p:tgtEl>
                                        <p:attrNameLst>
                                          <p:attrName>style.visibility</p:attrName>
                                        </p:attrNameLst>
                                      </p:cBhvr>
                                      <p:to>
                                        <p:strVal val="visible"/>
                                      </p:to>
                                    </p:set>
                                    <p:anim calcmode="lin" valueType="num">
                                      <p:cBhvr additive="base">
                                        <p:cTn id="72" dur="500" fill="hold"/>
                                        <p:tgtEl>
                                          <p:spTgt spid="13">
                                            <p:graphicEl>
                                              <a:dgm id="{C1A2C225-0572-40B1-8FE4-D9E039FEFFEC}"/>
                                            </p:graphicEl>
                                          </p:spTgt>
                                        </p:tgtEl>
                                        <p:attrNameLst>
                                          <p:attrName>ppt_x</p:attrName>
                                        </p:attrNameLst>
                                      </p:cBhvr>
                                      <p:tavLst>
                                        <p:tav tm="0">
                                          <p:val>
                                            <p:strVal val="#ppt_x"/>
                                          </p:val>
                                        </p:tav>
                                        <p:tav tm="100000">
                                          <p:val>
                                            <p:strVal val="#ppt_x"/>
                                          </p:val>
                                        </p:tav>
                                      </p:tavLst>
                                    </p:anim>
                                    <p:anim calcmode="lin" valueType="num">
                                      <p:cBhvr additive="base">
                                        <p:cTn id="73" dur="500" fill="hold"/>
                                        <p:tgtEl>
                                          <p:spTgt spid="13">
                                            <p:graphicEl>
                                              <a:dgm id="{C1A2C225-0572-40B1-8FE4-D9E039FEFFEC}"/>
                                            </p:graphicEl>
                                          </p:spTgt>
                                        </p:tgtEl>
                                        <p:attrNameLst>
                                          <p:attrName>ppt_y</p:attrName>
                                        </p:attrNameLst>
                                      </p:cBhvr>
                                      <p:tavLst>
                                        <p:tav tm="0">
                                          <p:val>
                                            <p:strVal val="1+#ppt_h/2"/>
                                          </p:val>
                                        </p:tav>
                                        <p:tav tm="100000">
                                          <p:val>
                                            <p:strVal val="#ppt_y"/>
                                          </p:val>
                                        </p:tav>
                                      </p:tavLst>
                                    </p:anim>
                                  </p:childTnLst>
                                </p:cTn>
                              </p:par>
                            </p:childTnLst>
                          </p:cTn>
                        </p:par>
                        <p:par>
                          <p:cTn id="74" fill="hold">
                            <p:stCondLst>
                              <p:cond delay="500"/>
                            </p:stCondLst>
                            <p:childTnLst>
                              <p:par>
                                <p:cTn id="75" presetID="2" presetClass="entr" presetSubtype="4" fill="hold" grpId="0" nodeType="afterEffect">
                                  <p:stCondLst>
                                    <p:cond delay="500"/>
                                  </p:stCondLst>
                                  <p:childTnLst>
                                    <p:set>
                                      <p:cBhvr>
                                        <p:cTn id="76" dur="1" fill="hold">
                                          <p:stCondLst>
                                            <p:cond delay="0"/>
                                          </p:stCondLst>
                                        </p:cTn>
                                        <p:tgtEl>
                                          <p:spTgt spid="13">
                                            <p:graphicEl>
                                              <a:dgm id="{E253B2A7-415E-4284-A7E8-C1042BE7B21E}"/>
                                            </p:graphicEl>
                                          </p:spTgt>
                                        </p:tgtEl>
                                        <p:attrNameLst>
                                          <p:attrName>style.visibility</p:attrName>
                                        </p:attrNameLst>
                                      </p:cBhvr>
                                      <p:to>
                                        <p:strVal val="visible"/>
                                      </p:to>
                                    </p:set>
                                    <p:anim calcmode="lin" valueType="num">
                                      <p:cBhvr additive="base">
                                        <p:cTn id="77" dur="500" fill="hold"/>
                                        <p:tgtEl>
                                          <p:spTgt spid="13">
                                            <p:graphicEl>
                                              <a:dgm id="{E253B2A7-415E-4284-A7E8-C1042BE7B21E}"/>
                                            </p:graphicEl>
                                          </p:spTgt>
                                        </p:tgtEl>
                                        <p:attrNameLst>
                                          <p:attrName>ppt_x</p:attrName>
                                        </p:attrNameLst>
                                      </p:cBhvr>
                                      <p:tavLst>
                                        <p:tav tm="0">
                                          <p:val>
                                            <p:strVal val="#ppt_x"/>
                                          </p:val>
                                        </p:tav>
                                        <p:tav tm="100000">
                                          <p:val>
                                            <p:strVal val="#ppt_x"/>
                                          </p:val>
                                        </p:tav>
                                      </p:tavLst>
                                    </p:anim>
                                    <p:anim calcmode="lin" valueType="num">
                                      <p:cBhvr additive="base">
                                        <p:cTn id="78" dur="500" fill="hold"/>
                                        <p:tgtEl>
                                          <p:spTgt spid="13">
                                            <p:graphicEl>
                                              <a:dgm id="{E253B2A7-415E-4284-A7E8-C1042BE7B21E}"/>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C30D906-28B8-4A68-90B5-A55DFC31D3C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Zones</a:t>
            </a:r>
          </a:p>
        </p:txBody>
      </p:sp>
      <p:sp>
        <p:nvSpPr>
          <p:cNvPr id="22" name="Content Placeholder 21">
            <a:extLst>
              <a:ext uri="{FF2B5EF4-FFF2-40B4-BE49-F238E27FC236}">
                <a16:creationId xmlns:a16="http://schemas.microsoft.com/office/drawing/2014/main" id="{74092107-9ADA-41DD-B5B9-A17D59AECB11}"/>
              </a:ext>
            </a:extLst>
          </p:cNvPr>
          <p:cNvSpPr>
            <a:spLocks noGrp="1"/>
          </p:cNvSpPr>
          <p:nvPr>
            <p:ph idx="1"/>
          </p:nvPr>
        </p:nvSpPr>
        <p:spPr>
          <a:xfrm>
            <a:off x="1524000" y="5815698"/>
            <a:ext cx="9144000" cy="420001"/>
          </a:xfrm>
        </p:spPr>
        <p:txBody>
          <a:bodyPr vert="horz" lIns="91440" tIns="45720" rIns="91440" bIns="45720" rtlCol="0">
            <a:normAutofit/>
          </a:bodyPr>
          <a:lstStyle/>
          <a:p>
            <a:pPr marL="0" indent="0" algn="ctr">
              <a:buNone/>
            </a:pPr>
            <a:r>
              <a:rPr lang="en-US" sz="2000" kern="1200">
                <a:solidFill>
                  <a:schemeClr val="bg1"/>
                </a:solidFill>
                <a:latin typeface="+mn-lt"/>
                <a:ea typeface="+mn-ea"/>
                <a:cs typeface="+mn-cs"/>
              </a:rPr>
              <a:t>Not to be confused with Availability Zones</a:t>
            </a:r>
          </a:p>
        </p:txBody>
      </p:sp>
      <p:cxnSp>
        <p:nvCxnSpPr>
          <p:cNvPr id="30" name="Straight Connector 2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23" name="Rectangle 22" descr="Marker">
            <a:extLst>
              <a:ext uri="{FF2B5EF4-FFF2-40B4-BE49-F238E27FC236}">
                <a16:creationId xmlns:a16="http://schemas.microsoft.com/office/drawing/2014/main" id="{AE622C1C-90D6-49AF-B8DB-802B1CEC38A4}"/>
              </a:ext>
            </a:extLst>
          </p:cNvPr>
          <p:cNvSpPr/>
          <p:nvPr/>
        </p:nvSpPr>
        <p:spPr>
          <a:xfrm>
            <a:off x="526073" y="2863901"/>
            <a:ext cx="680904" cy="68090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sp>
      <p:graphicFrame>
        <p:nvGraphicFramePr>
          <p:cNvPr id="12" name="Content Placeholder 8">
            <a:extLst>
              <a:ext uri="{FF2B5EF4-FFF2-40B4-BE49-F238E27FC236}">
                <a16:creationId xmlns:a16="http://schemas.microsoft.com/office/drawing/2014/main" id="{C6267FBB-1E29-4D56-998E-99B67B173FD3}"/>
              </a:ext>
            </a:extLst>
          </p:cNvPr>
          <p:cNvGraphicFramePr>
            <a:graphicFrameLocks/>
          </p:cNvGraphicFramePr>
          <p:nvPr>
            <p:extLst>
              <p:ext uri="{D42A27DB-BD31-4B8C-83A1-F6EECF244321}">
                <p14:modId xmlns:p14="http://schemas.microsoft.com/office/powerpoint/2010/main" val="1716355652"/>
              </p:ext>
            </p:extLst>
          </p:nvPr>
        </p:nvGraphicFramePr>
        <p:xfrm>
          <a:off x="854042" y="307731"/>
          <a:ext cx="10428817" cy="3997641"/>
        </p:xfrm>
        <a:graphic>
          <a:graphicData uri="http://schemas.openxmlformats.org/drawingml/2006/table">
            <a:tbl>
              <a:tblPr firstRow="1" bandRow="1">
                <a:noFill/>
              </a:tblPr>
              <a:tblGrid>
                <a:gridCol w="2804768">
                  <a:extLst>
                    <a:ext uri="{9D8B030D-6E8A-4147-A177-3AD203B41FA5}">
                      <a16:colId xmlns:a16="http://schemas.microsoft.com/office/drawing/2014/main" val="2806508721"/>
                    </a:ext>
                  </a:extLst>
                </a:gridCol>
                <a:gridCol w="7624049">
                  <a:extLst>
                    <a:ext uri="{9D8B030D-6E8A-4147-A177-3AD203B41FA5}">
                      <a16:colId xmlns:a16="http://schemas.microsoft.com/office/drawing/2014/main" val="1989241174"/>
                    </a:ext>
                  </a:extLst>
                </a:gridCol>
              </a:tblGrid>
              <a:tr h="734140">
                <a:tc>
                  <a:txBody>
                    <a:bodyPr/>
                    <a:lstStyle/>
                    <a:p>
                      <a:pPr algn="l" fontAlgn="b"/>
                      <a:r>
                        <a:rPr lang="en-ZA" sz="2100" b="1">
                          <a:solidFill>
                            <a:srgbClr val="FFFFFF"/>
                          </a:solidFill>
                          <a:effectLst/>
                        </a:rPr>
                        <a:t>Zone</a:t>
                      </a:r>
                    </a:p>
                  </a:txBody>
                  <a:tcPr marL="308195" marR="184916" marT="184916" marB="184916"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l" fontAlgn="b"/>
                      <a:r>
                        <a:rPr lang="en-ZA" sz="2100" b="1">
                          <a:solidFill>
                            <a:srgbClr val="FFFFFF"/>
                          </a:solidFill>
                          <a:effectLst/>
                        </a:rPr>
                        <a:t>Areas</a:t>
                      </a:r>
                    </a:p>
                  </a:txBody>
                  <a:tcPr marL="308195" marR="184916" marT="184916" marB="184916"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513697342"/>
                  </a:ext>
                </a:extLst>
              </a:tr>
              <a:tr h="1061081">
                <a:tc>
                  <a:txBody>
                    <a:bodyPr/>
                    <a:lstStyle/>
                    <a:p>
                      <a:pPr algn="l" fontAlgn="t"/>
                      <a:r>
                        <a:rPr lang="en-ZA" sz="2100">
                          <a:solidFill>
                            <a:schemeClr val="tx1">
                              <a:lumMod val="85000"/>
                              <a:lumOff val="15000"/>
                            </a:schemeClr>
                          </a:solidFill>
                          <a:effectLst/>
                        </a:rPr>
                        <a:t>Zone 1</a:t>
                      </a:r>
                    </a:p>
                  </a:txBody>
                  <a:tcPr marL="308195" marR="184916" marT="184916" marB="184916">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r>
                        <a:rPr lang="en-GB" sz="2100">
                          <a:solidFill>
                            <a:schemeClr val="tx1">
                              <a:lumMod val="85000"/>
                              <a:lumOff val="15000"/>
                            </a:schemeClr>
                          </a:solidFill>
                          <a:effectLst/>
                        </a:rPr>
                        <a:t>United States, US Government, Europe, Canada, UK, France, Switzerland</a:t>
                      </a:r>
                    </a:p>
                  </a:txBody>
                  <a:tcPr marL="308195" marR="184916" marT="184916" marB="184916">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399856109"/>
                  </a:ext>
                </a:extLst>
              </a:tr>
              <a:tr h="734140">
                <a:tc>
                  <a:txBody>
                    <a:bodyPr/>
                    <a:lstStyle/>
                    <a:p>
                      <a:pPr algn="l" fontAlgn="t"/>
                      <a:r>
                        <a:rPr lang="en-ZA" sz="2100">
                          <a:solidFill>
                            <a:schemeClr val="tx1">
                              <a:lumMod val="85000"/>
                              <a:lumOff val="15000"/>
                            </a:schemeClr>
                          </a:solidFill>
                          <a:effectLst/>
                        </a:rPr>
                        <a:t>Zone 2</a:t>
                      </a:r>
                    </a:p>
                  </a:txBody>
                  <a:tcPr marL="308195" marR="184916" marT="184916" marB="184916">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l" fontAlgn="t"/>
                      <a:r>
                        <a:rPr lang="en-ZA" sz="2100">
                          <a:solidFill>
                            <a:schemeClr val="tx1">
                              <a:lumMod val="85000"/>
                              <a:lumOff val="15000"/>
                            </a:schemeClr>
                          </a:solidFill>
                          <a:effectLst/>
                        </a:rPr>
                        <a:t>East Asia, Southeast Asia, Japan, Australia, India, Korea</a:t>
                      </a:r>
                    </a:p>
                  </a:txBody>
                  <a:tcPr marL="308195" marR="184916" marT="184916" marB="184916">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3772590709"/>
                  </a:ext>
                </a:extLst>
              </a:tr>
              <a:tr h="734140">
                <a:tc>
                  <a:txBody>
                    <a:bodyPr/>
                    <a:lstStyle/>
                    <a:p>
                      <a:pPr algn="l" fontAlgn="t"/>
                      <a:r>
                        <a:rPr lang="en-ZA" sz="2100">
                          <a:solidFill>
                            <a:schemeClr val="tx1">
                              <a:lumMod val="85000"/>
                              <a:lumOff val="15000"/>
                            </a:schemeClr>
                          </a:solidFill>
                          <a:effectLst/>
                        </a:rPr>
                        <a:t>Zone 3</a:t>
                      </a:r>
                    </a:p>
                  </a:txBody>
                  <a:tcPr marL="308195" marR="184916" marT="184916" marB="184916">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l" fontAlgn="t"/>
                      <a:r>
                        <a:rPr lang="en-ZA" sz="2100" dirty="0">
                          <a:solidFill>
                            <a:schemeClr val="tx1">
                              <a:lumMod val="85000"/>
                              <a:lumOff val="15000"/>
                            </a:schemeClr>
                          </a:solidFill>
                          <a:effectLst/>
                        </a:rPr>
                        <a:t>Brazil, South Africa, UAE</a:t>
                      </a:r>
                    </a:p>
                  </a:txBody>
                  <a:tcPr marL="308195" marR="184916" marT="184916" marB="184916">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962901338"/>
                  </a:ext>
                </a:extLst>
              </a:tr>
              <a:tr h="734140">
                <a:tc>
                  <a:txBody>
                    <a:bodyPr/>
                    <a:lstStyle/>
                    <a:p>
                      <a:pPr algn="l" fontAlgn="t"/>
                      <a:r>
                        <a:rPr lang="en-ZA" sz="2100">
                          <a:solidFill>
                            <a:schemeClr val="tx1">
                              <a:lumMod val="85000"/>
                              <a:lumOff val="15000"/>
                            </a:schemeClr>
                          </a:solidFill>
                          <a:effectLst/>
                        </a:rPr>
                        <a:t>DE Zone 1</a:t>
                      </a:r>
                    </a:p>
                  </a:txBody>
                  <a:tcPr marL="308195" marR="184916" marT="184916" marB="184916">
                    <a:lnL w="12700" cmpd="sng">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l" fontAlgn="t"/>
                      <a:r>
                        <a:rPr lang="en-ZA" sz="2100" dirty="0">
                          <a:solidFill>
                            <a:schemeClr val="tx1">
                              <a:lumMod val="85000"/>
                              <a:lumOff val="15000"/>
                            </a:schemeClr>
                          </a:solidFill>
                          <a:effectLst/>
                        </a:rPr>
                        <a:t>Germany</a:t>
                      </a:r>
                    </a:p>
                  </a:txBody>
                  <a:tcPr marL="308195" marR="184916" marT="184916" marB="184916">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71617278"/>
                  </a:ext>
                </a:extLst>
              </a:tr>
            </a:tbl>
          </a:graphicData>
        </a:graphic>
      </p:graphicFrame>
    </p:spTree>
    <p:extLst>
      <p:ext uri="{BB962C8B-B14F-4D97-AF65-F5344CB8AC3E}">
        <p14:creationId xmlns:p14="http://schemas.microsoft.com/office/powerpoint/2010/main" val="3752123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0"/>
                                        <p:tgtEl>
                                          <p:spTgt spid="23"/>
                                        </p:tgtEl>
                                      </p:cBhvr>
                                    </p:animEffect>
                                    <p:anim calcmode="lin" valueType="num">
                                      <p:cBhvr>
                                        <p:cTn id="8" dur="5000" fill="hold"/>
                                        <p:tgtEl>
                                          <p:spTgt spid="23"/>
                                        </p:tgtEl>
                                        <p:attrNameLst>
                                          <p:attrName>ppt_w</p:attrName>
                                        </p:attrNameLst>
                                      </p:cBhvr>
                                      <p:tavLst>
                                        <p:tav tm="0" fmla="#ppt_w*sin(2.5*pi*$)">
                                          <p:val>
                                            <p:fltVal val="0"/>
                                          </p:val>
                                        </p:tav>
                                        <p:tav tm="100000">
                                          <p:val>
                                            <p:fltVal val="1"/>
                                          </p:val>
                                        </p:tav>
                                      </p:tavLst>
                                    </p:anim>
                                    <p:anim calcmode="lin" valueType="num">
                                      <p:cBhvr>
                                        <p:cTn id="9" dur="5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00361"/>
            <a:ext cx="9144000" cy="584775"/>
          </a:xfrm>
        </p:spPr>
        <p:txBody>
          <a:bodyPr/>
          <a:lstStyle/>
          <a:p>
            <a:r>
              <a:rPr lang="en-US" sz="3800">
                <a:cs typeface="Segoe UI"/>
              </a:rPr>
              <a:t>“How much will the Cloud cost?”</a:t>
            </a:r>
          </a:p>
        </p:txBody>
      </p:sp>
    </p:spTree>
    <p:extLst>
      <p:ext uri="{BB962C8B-B14F-4D97-AF65-F5344CB8AC3E}">
        <p14:creationId xmlns:p14="http://schemas.microsoft.com/office/powerpoint/2010/main" val="32099510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0B7624-9325-764E-9756-AD9D8F642E26}"/>
              </a:ext>
            </a:extLst>
          </p:cNvPr>
          <p:cNvSpPr>
            <a:spLocks noGrp="1"/>
          </p:cNvSpPr>
          <p:nvPr>
            <p:ph type="title"/>
          </p:nvPr>
        </p:nvSpPr>
        <p:spPr>
          <a:xfrm>
            <a:off x="1651000" y="2400361"/>
            <a:ext cx="9144000" cy="584775"/>
          </a:xfrm>
        </p:spPr>
        <p:txBody>
          <a:bodyPr/>
          <a:lstStyle/>
          <a:p>
            <a:r>
              <a:rPr lang="en-US" sz="3800">
                <a:cs typeface="Segoe UI"/>
              </a:rPr>
              <a:t>It depends.</a:t>
            </a:r>
          </a:p>
        </p:txBody>
      </p:sp>
    </p:spTree>
    <p:extLst>
      <p:ext uri="{BB962C8B-B14F-4D97-AF65-F5344CB8AC3E}">
        <p14:creationId xmlns:p14="http://schemas.microsoft.com/office/powerpoint/2010/main" val="32185507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6.5"/>
</p:tagLst>
</file>

<file path=ppt/tags/tag2.xml><?xml version="1.0" encoding="utf-8"?>
<p:tagLst xmlns:a="http://schemas.openxmlformats.org/drawingml/2006/main" xmlns:r="http://schemas.openxmlformats.org/officeDocument/2006/relationships" xmlns:p="http://schemas.openxmlformats.org/presentationml/2006/main">
  <p:tag name="TIMING" val="|22|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TotalTime>
  <Words>1536</Words>
  <Application>Microsoft Office PowerPoint</Application>
  <PresentationFormat>Widescreen</PresentationFormat>
  <Paragraphs>243</Paragraphs>
  <Slides>30</Slides>
  <Notes>26</Notes>
  <HiddenSlides>3</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Arial</vt:lpstr>
      <vt:lpstr>Calibri</vt:lpstr>
      <vt:lpstr>Calibri Light</vt:lpstr>
      <vt:lpstr>Consolas</vt:lpstr>
      <vt:lpstr>Myriad Pro</vt:lpstr>
      <vt:lpstr>Segoe UI</vt:lpstr>
      <vt:lpstr>Segoe UI Light</vt:lpstr>
      <vt:lpstr>Segoe UI Semibold</vt:lpstr>
      <vt:lpstr>Segoe UI Semilight</vt:lpstr>
      <vt:lpstr>Tw Cen MT</vt:lpstr>
      <vt:lpstr>Wingdings</vt:lpstr>
      <vt:lpstr>Office Theme</vt:lpstr>
      <vt:lpstr>White Template</vt:lpstr>
      <vt:lpstr>Azure Cost Management</vt:lpstr>
      <vt:lpstr>Happy “Cupcake” Day</vt:lpstr>
      <vt:lpstr>PowerPoint Presentation</vt:lpstr>
      <vt:lpstr>Calculate the cost  of one cupcake</vt:lpstr>
      <vt:lpstr>Usage meters </vt:lpstr>
      <vt:lpstr>Factors affecting costs</vt:lpstr>
      <vt:lpstr>Zones</vt:lpstr>
      <vt:lpstr>“How much will the Cloud cost?”</vt:lpstr>
      <vt:lpstr>It depends.</vt:lpstr>
      <vt:lpstr>Azure Pricing Calculator (DEMO)</vt:lpstr>
      <vt:lpstr>PowerPoint Presentation</vt:lpstr>
      <vt:lpstr>Who is responsible for Cloud Cost?</vt:lpstr>
      <vt:lpstr>Capital Expenditure (CapEx)</vt:lpstr>
      <vt:lpstr>“Will the Cloud be cheaper?”</vt:lpstr>
      <vt:lpstr>PowerPoint Presentation</vt:lpstr>
      <vt:lpstr>Azure Total Cost of Ownership Calculator (DEMO)</vt:lpstr>
      <vt:lpstr>Role Based  Access Control</vt:lpstr>
      <vt:lpstr>Resource tags</vt:lpstr>
      <vt:lpstr>Azure Policy</vt:lpstr>
      <vt:lpstr>PowerPoint Presentation</vt:lpstr>
      <vt:lpstr>Azure Budgets (DEMO)</vt:lpstr>
      <vt:lpstr>PowerPoint Presentation</vt:lpstr>
      <vt:lpstr>Azure Cost Analysis (DEMO)</vt:lpstr>
      <vt:lpstr>PowerPoint Presentation</vt:lpstr>
      <vt:lpstr>Azure Advisor</vt:lpstr>
      <vt:lpstr>AWS Cost Data via Azure Cost Management</vt:lpstr>
      <vt:lpstr>PowerPoint Presentation</vt:lpstr>
      <vt:lpstr>Cost Management tools in Azure</vt:lpstr>
      <vt:lpstr>Appmigration.microsoft.com</vt:lpstr>
      <vt:lpstr>Azure Migrate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Matthew Levy</dc:creator>
  <cp:lastModifiedBy>Matthew Levy</cp:lastModifiedBy>
  <cp:revision>12</cp:revision>
  <dcterms:created xsi:type="dcterms:W3CDTF">2020-02-14T02:46:48Z</dcterms:created>
  <dcterms:modified xsi:type="dcterms:W3CDTF">2020-02-17T07:00:28Z</dcterms:modified>
</cp:coreProperties>
</file>